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0"/>
  </p:notesMasterIdLst>
  <p:sldIdLst>
    <p:sldId id="256" r:id="rId2"/>
    <p:sldId id="257" r:id="rId3"/>
    <p:sldId id="265" r:id="rId4"/>
    <p:sldId id="259" r:id="rId5"/>
    <p:sldId id="260" r:id="rId6"/>
    <p:sldId id="261" r:id="rId7"/>
    <p:sldId id="263" r:id="rId8"/>
    <p:sldId id="262" r:id="rId9"/>
    <p:sldId id="264" r:id="rId10"/>
    <p:sldId id="258" r:id="rId11"/>
    <p:sldId id="266" r:id="rId12"/>
    <p:sldId id="267" r:id="rId13"/>
    <p:sldId id="268" r:id="rId14"/>
    <p:sldId id="269" r:id="rId15"/>
    <p:sldId id="272" r:id="rId16"/>
    <p:sldId id="274" r:id="rId17"/>
    <p:sldId id="273" r:id="rId18"/>
    <p:sldId id="271" r:id="rId19"/>
    <p:sldId id="275" r:id="rId20"/>
    <p:sldId id="276" r:id="rId21"/>
    <p:sldId id="277" r:id="rId22"/>
    <p:sldId id="278" r:id="rId23"/>
    <p:sldId id="295" r:id="rId24"/>
    <p:sldId id="279" r:id="rId25"/>
    <p:sldId id="293" r:id="rId26"/>
    <p:sldId id="281" r:id="rId27"/>
    <p:sldId id="282" r:id="rId28"/>
    <p:sldId id="283" r:id="rId29"/>
    <p:sldId id="294" r:id="rId30"/>
    <p:sldId id="285" r:id="rId31"/>
    <p:sldId id="284" r:id="rId32"/>
    <p:sldId id="288" r:id="rId33"/>
    <p:sldId id="289" r:id="rId34"/>
    <p:sldId id="286" r:id="rId35"/>
    <p:sldId id="287" r:id="rId36"/>
    <p:sldId id="29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99FF"/>
    <a:srgbClr val="3366CC"/>
    <a:srgbClr val="663300"/>
    <a:srgbClr val="808000"/>
    <a:srgbClr val="996600"/>
    <a:srgbClr val="FF9900"/>
    <a:srgbClr val="1C1C1C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7" autoAdjust="0"/>
    <p:restoredTop sz="85413" autoAdjust="0"/>
  </p:normalViewPr>
  <p:slideViewPr>
    <p:cSldViewPr>
      <p:cViewPr varScale="1">
        <p:scale>
          <a:sx n="63" d="100"/>
          <a:sy n="63" d="100"/>
        </p:scale>
        <p:origin x="-3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0E878-F0F5-471C-910C-B7B2C4289B47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B7F9F-A940-4E80-BAE2-54D86A5727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23" name="Arc 39"/>
          <p:cNvSpPr>
            <a:spLocks/>
          </p:cNvSpPr>
          <p:nvPr/>
        </p:nvSpPr>
        <p:spPr bwMode="ltGray">
          <a:xfrm>
            <a:off x="-22225" y="2590800"/>
            <a:ext cx="7772400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25" name="Rectangle 4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026" name="Rectangle 42"/>
          <p:cNvSpPr>
            <a:spLocks noGrp="1" noChangeArrowheads="1"/>
          </p:cNvSpPr>
          <p:nvPr>
            <p:ph type="dt" sz="half" idx="2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027" name="Rectangle 43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028" name="Rectangle 4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B958CA3-0B3C-40C5-B29B-0D762BA75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7B621-822C-43EA-8883-457968239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457200"/>
            <a:ext cx="20383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59626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BE98B-4BEB-460F-96A4-04BDA2B8B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457200"/>
            <a:ext cx="8153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BCE693-8C79-4DE1-8A7F-A608D48CB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7F041-8D9A-4CA4-AEAB-FB95A0A8F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A9DF-F57E-4860-BCF6-4F9E86898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F7D0B-C935-4D9E-AB22-6CA43467F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7FDF5-9C44-4126-B875-E39B09E30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AD41E-8B43-4318-A8CD-EA090A420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29997-5B8B-4B23-9555-FDDB0F464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E2958-4922-40A2-B7A1-8AB08D957C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B8516-26ED-4FC8-80F2-0A9B3E4E9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505200" y="0"/>
            <a:ext cx="5638800" cy="814388"/>
            <a:chOff x="1488" y="0"/>
            <a:chExt cx="4272" cy="816"/>
          </a:xfrm>
        </p:grpSpPr>
        <p:grpSp>
          <p:nvGrpSpPr>
            <p:cNvPr id="22531" name="Group 3"/>
            <p:cNvGrpSpPr>
              <a:grpSpLocks/>
            </p:cNvGrpSpPr>
            <p:nvPr userDrawn="1"/>
          </p:nvGrpSpPr>
          <p:grpSpPr bwMode="auto">
            <a:xfrm>
              <a:off x="1488" y="0"/>
              <a:ext cx="4272" cy="48"/>
              <a:chOff x="1488" y="0"/>
              <a:chExt cx="4272" cy="48"/>
            </a:xfrm>
          </p:grpSpPr>
          <p:sp>
            <p:nvSpPr>
              <p:cNvPr id="22532" name="Rectangle 4"/>
              <p:cNvSpPr>
                <a:spLocks noChangeArrowheads="1"/>
              </p:cNvSpPr>
              <p:nvPr userDrawn="1"/>
            </p:nvSpPr>
            <p:spPr bwMode="ltGray">
              <a:xfrm>
                <a:off x="3792" y="0"/>
                <a:ext cx="1968" cy="48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" name="Rectangle 5"/>
              <p:cNvSpPr>
                <a:spLocks noChangeArrowheads="1"/>
              </p:cNvSpPr>
              <p:nvPr userDrawn="1"/>
            </p:nvSpPr>
            <p:spPr bwMode="ltGray">
              <a:xfrm>
                <a:off x="1488" y="0"/>
                <a:ext cx="2304" cy="48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4" name="Rectangle 6"/>
            <p:cNvSpPr>
              <a:spLocks noChangeArrowheads="1"/>
            </p:cNvSpPr>
            <p:nvPr userDrawn="1"/>
          </p:nvSpPr>
          <p:spPr bwMode="ltGray">
            <a:xfrm>
              <a:off x="4278" y="96"/>
              <a:ext cx="148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ltGray">
            <a:xfrm>
              <a:off x="2544" y="96"/>
              <a:ext cx="1734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ltGray">
            <a:xfrm>
              <a:off x="4809" y="192"/>
              <a:ext cx="95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ltGray">
            <a:xfrm>
              <a:off x="3696" y="192"/>
              <a:ext cx="1113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ltGray">
            <a:xfrm>
              <a:off x="5097" y="288"/>
              <a:ext cx="663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ltGray">
            <a:xfrm>
              <a:off x="4320" y="288"/>
              <a:ext cx="777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Rectangle 12"/>
            <p:cNvSpPr>
              <a:spLocks noChangeArrowheads="1"/>
            </p:cNvSpPr>
            <p:nvPr userDrawn="1"/>
          </p:nvSpPr>
          <p:spPr bwMode="ltGray">
            <a:xfrm>
              <a:off x="5362" y="384"/>
              <a:ext cx="39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Rectangle 13"/>
            <p:cNvSpPr>
              <a:spLocks noChangeArrowheads="1"/>
            </p:cNvSpPr>
            <p:nvPr userDrawn="1"/>
          </p:nvSpPr>
          <p:spPr bwMode="ltGray">
            <a:xfrm>
              <a:off x="4896" y="384"/>
              <a:ext cx="46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Rectangle 14"/>
            <p:cNvSpPr>
              <a:spLocks noChangeArrowheads="1"/>
            </p:cNvSpPr>
            <p:nvPr userDrawn="1"/>
          </p:nvSpPr>
          <p:spPr bwMode="ltGray">
            <a:xfrm>
              <a:off x="5539" y="480"/>
              <a:ext cx="22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Rectangle 15"/>
            <p:cNvSpPr>
              <a:spLocks noChangeArrowheads="1"/>
            </p:cNvSpPr>
            <p:nvPr userDrawn="1"/>
          </p:nvSpPr>
          <p:spPr bwMode="ltGray">
            <a:xfrm>
              <a:off x="5280" y="480"/>
              <a:ext cx="25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Rectangle 16"/>
            <p:cNvSpPr>
              <a:spLocks noChangeArrowheads="1"/>
            </p:cNvSpPr>
            <p:nvPr userDrawn="1"/>
          </p:nvSpPr>
          <p:spPr bwMode="ltGray">
            <a:xfrm>
              <a:off x="5649" y="576"/>
              <a:ext cx="111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Rectangle 17"/>
            <p:cNvSpPr>
              <a:spLocks noChangeArrowheads="1"/>
            </p:cNvSpPr>
            <p:nvPr userDrawn="1"/>
          </p:nvSpPr>
          <p:spPr bwMode="ltGray">
            <a:xfrm>
              <a:off x="5520" y="576"/>
              <a:ext cx="129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6" name="Rectangle 18"/>
            <p:cNvSpPr>
              <a:spLocks noChangeArrowheads="1"/>
            </p:cNvSpPr>
            <p:nvPr userDrawn="1"/>
          </p:nvSpPr>
          <p:spPr bwMode="ltGray">
            <a:xfrm>
              <a:off x="5694" y="672"/>
              <a:ext cx="6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7" name="Rectangle 19"/>
            <p:cNvSpPr>
              <a:spLocks noChangeArrowheads="1"/>
            </p:cNvSpPr>
            <p:nvPr userDrawn="1"/>
          </p:nvSpPr>
          <p:spPr bwMode="ltGray">
            <a:xfrm>
              <a:off x="5616" y="672"/>
              <a:ext cx="78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Rectangle 20"/>
            <p:cNvSpPr>
              <a:spLocks noChangeArrowheads="1"/>
            </p:cNvSpPr>
            <p:nvPr userDrawn="1"/>
          </p:nvSpPr>
          <p:spPr bwMode="ltGray">
            <a:xfrm>
              <a:off x="4013" y="48"/>
              <a:ext cx="1747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Rectangle 21"/>
            <p:cNvSpPr>
              <a:spLocks noChangeArrowheads="1"/>
            </p:cNvSpPr>
            <p:nvPr userDrawn="1"/>
          </p:nvSpPr>
          <p:spPr bwMode="ltGray">
            <a:xfrm>
              <a:off x="1968" y="48"/>
              <a:ext cx="2045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Rectangle 22"/>
            <p:cNvSpPr>
              <a:spLocks noChangeArrowheads="1"/>
            </p:cNvSpPr>
            <p:nvPr userDrawn="1"/>
          </p:nvSpPr>
          <p:spPr bwMode="ltGray">
            <a:xfrm>
              <a:off x="4588" y="144"/>
              <a:ext cx="117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Rectangle 23"/>
            <p:cNvSpPr>
              <a:spLocks noChangeArrowheads="1"/>
            </p:cNvSpPr>
            <p:nvPr userDrawn="1"/>
          </p:nvSpPr>
          <p:spPr bwMode="ltGray">
            <a:xfrm>
              <a:off x="3216" y="144"/>
              <a:ext cx="137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Rectangle 24"/>
            <p:cNvSpPr>
              <a:spLocks noChangeArrowheads="1"/>
            </p:cNvSpPr>
            <p:nvPr userDrawn="1"/>
          </p:nvSpPr>
          <p:spPr bwMode="ltGray">
            <a:xfrm>
              <a:off x="4964" y="240"/>
              <a:ext cx="79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3" name="Rectangle 25"/>
            <p:cNvSpPr>
              <a:spLocks noChangeArrowheads="1"/>
            </p:cNvSpPr>
            <p:nvPr userDrawn="1"/>
          </p:nvSpPr>
          <p:spPr bwMode="ltGray">
            <a:xfrm>
              <a:off x="4032" y="240"/>
              <a:ext cx="93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4" name="Rectangle 26"/>
            <p:cNvSpPr>
              <a:spLocks noChangeArrowheads="1"/>
            </p:cNvSpPr>
            <p:nvPr userDrawn="1"/>
          </p:nvSpPr>
          <p:spPr bwMode="ltGray">
            <a:xfrm>
              <a:off x="5274" y="336"/>
              <a:ext cx="486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Rectangle 27"/>
            <p:cNvSpPr>
              <a:spLocks noChangeArrowheads="1"/>
            </p:cNvSpPr>
            <p:nvPr userDrawn="1"/>
          </p:nvSpPr>
          <p:spPr bwMode="ltGray">
            <a:xfrm>
              <a:off x="4704" y="336"/>
              <a:ext cx="570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6" name="Rectangle 28"/>
            <p:cNvSpPr>
              <a:spLocks noChangeArrowheads="1"/>
            </p:cNvSpPr>
            <p:nvPr userDrawn="1"/>
          </p:nvSpPr>
          <p:spPr bwMode="ltGray">
            <a:xfrm>
              <a:off x="5450" y="432"/>
              <a:ext cx="310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Rectangle 29"/>
            <p:cNvSpPr>
              <a:spLocks noChangeArrowheads="1"/>
            </p:cNvSpPr>
            <p:nvPr userDrawn="1"/>
          </p:nvSpPr>
          <p:spPr bwMode="ltGray">
            <a:xfrm>
              <a:off x="5088" y="432"/>
              <a:ext cx="36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Rectangle 30"/>
            <p:cNvSpPr>
              <a:spLocks noChangeArrowheads="1"/>
            </p:cNvSpPr>
            <p:nvPr userDrawn="1"/>
          </p:nvSpPr>
          <p:spPr bwMode="ltGray">
            <a:xfrm>
              <a:off x="5605" y="528"/>
              <a:ext cx="155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Rectangle 31"/>
            <p:cNvSpPr>
              <a:spLocks noChangeArrowheads="1"/>
            </p:cNvSpPr>
            <p:nvPr userDrawn="1"/>
          </p:nvSpPr>
          <p:spPr bwMode="ltGray">
            <a:xfrm>
              <a:off x="5424" y="528"/>
              <a:ext cx="181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Rectangle 32"/>
            <p:cNvSpPr>
              <a:spLocks noChangeArrowheads="1"/>
            </p:cNvSpPr>
            <p:nvPr userDrawn="1"/>
          </p:nvSpPr>
          <p:spPr bwMode="ltGray">
            <a:xfrm>
              <a:off x="5672" y="624"/>
              <a:ext cx="88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33"/>
            <p:cNvSpPr>
              <a:spLocks noChangeArrowheads="1"/>
            </p:cNvSpPr>
            <p:nvPr userDrawn="1"/>
          </p:nvSpPr>
          <p:spPr bwMode="ltGray">
            <a:xfrm>
              <a:off x="5568" y="624"/>
              <a:ext cx="104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2" name="Rectangle 34"/>
            <p:cNvSpPr>
              <a:spLocks noChangeArrowheads="1"/>
            </p:cNvSpPr>
            <p:nvPr userDrawn="1"/>
          </p:nvSpPr>
          <p:spPr bwMode="ltGray">
            <a:xfrm>
              <a:off x="5716" y="720"/>
              <a:ext cx="44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3" name="Rectangle 35"/>
            <p:cNvSpPr>
              <a:spLocks noChangeArrowheads="1"/>
            </p:cNvSpPr>
            <p:nvPr userDrawn="1"/>
          </p:nvSpPr>
          <p:spPr bwMode="ltGray">
            <a:xfrm>
              <a:off x="5664" y="720"/>
              <a:ext cx="52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Rectangle 36"/>
            <p:cNvSpPr>
              <a:spLocks noChangeArrowheads="1"/>
            </p:cNvSpPr>
            <p:nvPr userDrawn="1"/>
          </p:nvSpPr>
          <p:spPr bwMode="ltGray">
            <a:xfrm>
              <a:off x="5738" y="768"/>
              <a:ext cx="22" cy="48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5" name="Rectangle 37"/>
            <p:cNvSpPr>
              <a:spLocks noChangeArrowheads="1"/>
            </p:cNvSpPr>
            <p:nvPr userDrawn="1"/>
          </p:nvSpPr>
          <p:spPr bwMode="ltGray">
            <a:xfrm>
              <a:off x="5712" y="768"/>
              <a:ext cx="26" cy="4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71" name="Arc 43"/>
          <p:cNvSpPr>
            <a:spLocks/>
          </p:cNvSpPr>
          <p:nvPr/>
        </p:nvSpPr>
        <p:spPr bwMode="hidden">
          <a:xfrm>
            <a:off x="0" y="1371600"/>
            <a:ext cx="4114800" cy="5318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24 w 21600"/>
              <a:gd name="T1" fmla="*/ 0 h 43200"/>
              <a:gd name="T2" fmla="*/ 56 w 21600"/>
              <a:gd name="T3" fmla="*/ 43200 h 43200"/>
              <a:gd name="T4" fmla="*/ 0 w 216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</a:path>
              <a:path w="21600" h="43200" stroke="0" extrusionOk="0">
                <a:moveTo>
                  <a:pt x="23" y="0"/>
                </a:moveTo>
                <a:cubicBezTo>
                  <a:pt x="11943" y="13"/>
                  <a:pt x="21600" y="9680"/>
                  <a:pt x="21600" y="21600"/>
                </a:cubicBezTo>
                <a:cubicBezTo>
                  <a:pt x="21600" y="33507"/>
                  <a:pt x="11963" y="43169"/>
                  <a:pt x="55" y="43199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6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6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/>
            </a:lvl1pPr>
          </a:lstStyle>
          <a:p>
            <a:endParaRPr lang="en-US"/>
          </a:p>
        </p:txBody>
      </p:sp>
      <p:sp>
        <p:nvSpPr>
          <p:cNvPr id="2256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/>
            </a:lvl1pPr>
          </a:lstStyle>
          <a:p>
            <a:endParaRPr lang="en-US"/>
          </a:p>
        </p:txBody>
      </p:sp>
      <p:sp>
        <p:nvSpPr>
          <p:cNvPr id="2257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/>
            </a:lvl1pPr>
          </a:lstStyle>
          <a:p>
            <a:fld id="{451A423F-D400-4D69-B0B6-9B5BC103ED3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/>
          <a:lstStyle/>
          <a:p>
            <a:pPr algn="ctr"/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Γιώργος Χ. Κουτρούμπας</a:t>
            </a:r>
          </a:p>
          <a:p>
            <a:pPr algn="ctr"/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Επιμελητής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</a:t>
            </a: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el-GR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Νεφρολογικό Τμήμα Γ.Ν. Βόλου</a:t>
            </a:r>
          </a:p>
        </p:txBody>
      </p:sp>
      <p:pic>
        <p:nvPicPr>
          <p:cNvPr id="45060" name="Picture 4" descr="ανώνυμο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6142038"/>
            <a:ext cx="762000" cy="715962"/>
          </a:xfrm>
          <a:prstGeom prst="rect">
            <a:avLst/>
          </a:prstGeom>
          <a:noFill/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1828800"/>
          </a:xfrm>
          <a:effectLst/>
        </p:spPr>
        <p:txBody>
          <a:bodyPr anchor="b"/>
          <a:lstStyle/>
          <a:p>
            <a:pPr algn="ctr" defTabSz="0"/>
            <a:r>
              <a:rPr lang="el-G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ΠΑΡΑΓΟΝΤΕΣ ΠΟΥ ΕΠΗΡΕΑΖΟΥΝ ΤΗΝ ΕΠΑΝΑΡΡΟΦΗΣΗ ΤΩΝ ΔΙΤΤΑΝΘΡΑΚΙΚΩΝ (ΣΕ ΝΕΦΡΟΥΣ ΚΑΙ ΕΝΤΕΡΟ)</a:t>
            </a:r>
            <a:endParaRPr lang="en-US" sz="32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pPr algn="ctr"/>
            <a:r>
              <a:rPr lang="el-GR" sz="3200" dirty="0" smtClean="0"/>
              <a:t>Παράγοντες που επηρεάζουν την επαναρρόφηση των διττανθρακικών στο νεφρό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953000"/>
          </a:xfrm>
        </p:spPr>
        <p:txBody>
          <a:bodyPr/>
          <a:lstStyle/>
          <a:p>
            <a:pPr lvl="0">
              <a:spcBef>
                <a:spcPts val="1500"/>
              </a:spcBef>
            </a:pPr>
            <a:r>
              <a:rPr lang="el-GR" sz="2800" dirty="0" smtClean="0"/>
              <a:t>Εξωκυττάριος όγκος υγρών</a:t>
            </a:r>
            <a:endParaRPr lang="en-US" sz="2800" dirty="0" smtClean="0"/>
          </a:p>
          <a:p>
            <a:pPr lvl="0">
              <a:spcBef>
                <a:spcPts val="1500"/>
              </a:spcBef>
            </a:pPr>
            <a:r>
              <a:rPr lang="el-GR" sz="2800" dirty="0" smtClean="0"/>
              <a:t>Ποσότητα των </a:t>
            </a:r>
            <a:r>
              <a:rPr lang="en-US" sz="2800" dirty="0" smtClean="0"/>
              <a:t>HCO</a:t>
            </a:r>
            <a:r>
              <a:rPr lang="el-GR" sz="2800" baseline="-25000" dirty="0" smtClean="0"/>
              <a:t>3</a:t>
            </a:r>
            <a:r>
              <a:rPr lang="el-GR" sz="2800" baseline="30000" dirty="0" smtClean="0"/>
              <a:t>- </a:t>
            </a:r>
            <a:r>
              <a:rPr lang="el-GR" sz="2800" dirty="0" smtClean="0"/>
              <a:t>στο διήθημα</a:t>
            </a:r>
            <a:endParaRPr lang="en-US" sz="2800" dirty="0" smtClean="0"/>
          </a:p>
          <a:p>
            <a:pPr lvl="0">
              <a:spcBef>
                <a:spcPts val="1500"/>
              </a:spcBef>
            </a:pPr>
            <a:r>
              <a:rPr lang="el-GR" sz="2800" dirty="0" smtClean="0"/>
              <a:t>Ροή του διηθήματος</a:t>
            </a:r>
            <a:endParaRPr lang="en-US" sz="2800" dirty="0" smtClean="0"/>
          </a:p>
          <a:p>
            <a:pPr lvl="0">
              <a:spcBef>
                <a:spcPts val="1500"/>
              </a:spcBef>
            </a:pPr>
            <a:r>
              <a:rPr lang="el-GR" sz="2800" dirty="0" smtClean="0"/>
              <a:t>Αρτηριακό </a:t>
            </a:r>
            <a:r>
              <a:rPr lang="en-US" sz="2800" dirty="0" smtClean="0"/>
              <a:t>pH</a:t>
            </a:r>
          </a:p>
          <a:p>
            <a:pPr lvl="0">
              <a:spcBef>
                <a:spcPts val="1500"/>
              </a:spcBef>
            </a:pPr>
            <a:r>
              <a:rPr lang="el-GR" sz="2800" dirty="0" smtClean="0"/>
              <a:t>Ενδοκυττάριο </a:t>
            </a:r>
            <a:r>
              <a:rPr lang="en-US" sz="2800" dirty="0" smtClean="0"/>
              <a:t>pH </a:t>
            </a:r>
          </a:p>
          <a:p>
            <a:pPr lvl="0">
              <a:spcBef>
                <a:spcPts val="1500"/>
              </a:spcBef>
            </a:pPr>
            <a:r>
              <a:rPr lang="en-US" sz="2800" dirty="0" smtClean="0"/>
              <a:t>PaCO</a:t>
            </a:r>
            <a:r>
              <a:rPr lang="en-US" sz="2800" baseline="-25000" dirty="0" smtClean="0"/>
              <a:t>2</a:t>
            </a:r>
            <a:endParaRPr lang="en-US" sz="2800" dirty="0" smtClean="0"/>
          </a:p>
          <a:p>
            <a:pPr lvl="0">
              <a:spcBef>
                <a:spcPts val="1500"/>
              </a:spcBef>
            </a:pPr>
            <a:r>
              <a:rPr lang="el-GR" sz="2800" dirty="0" smtClean="0"/>
              <a:t>Συγκέντρωση </a:t>
            </a:r>
            <a:r>
              <a:rPr lang="en-US" sz="2800" dirty="0" err="1" smtClean="0"/>
              <a:t>Cl</a:t>
            </a:r>
            <a:r>
              <a:rPr lang="en-US" sz="2800" baseline="30000" dirty="0" smtClean="0"/>
              <a:t>-</a:t>
            </a:r>
            <a:endParaRPr lang="en-US" sz="2800" dirty="0" smtClean="0"/>
          </a:p>
          <a:p>
            <a:pPr lvl="0">
              <a:spcBef>
                <a:spcPts val="1500"/>
              </a:spcBef>
            </a:pPr>
            <a:r>
              <a:rPr lang="el-GR" sz="2800" dirty="0" smtClean="0"/>
              <a:t>Ενδοκυττάρια συγκέντρωση Κ</a:t>
            </a:r>
            <a:r>
              <a:rPr lang="el-GR" sz="2800" baseline="30000" dirty="0" smtClean="0"/>
              <a:t>+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pPr lvl="0" algn="ctr"/>
            <a:r>
              <a:rPr lang="el-GR" dirty="0" smtClean="0"/>
              <a:t>Εξωκυττάριος όγκος υγρών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l-GR" dirty="0" smtClean="0"/>
              <a:t>Παλιά γνώση</a:t>
            </a:r>
          </a:p>
          <a:p>
            <a:pPr lvl="4"/>
            <a:endParaRPr lang="el-GR" baseline="30000" dirty="0" smtClean="0"/>
          </a:p>
          <a:p>
            <a:r>
              <a:rPr lang="el-GR" dirty="0" smtClean="0"/>
              <a:t>↓ όγκου ↑ επαναρρόφησης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l-GR" baseline="30000" dirty="0" smtClean="0"/>
          </a:p>
          <a:p>
            <a:pPr lvl="5"/>
            <a:endParaRPr lang="en-US" baseline="30000" dirty="0" smtClean="0"/>
          </a:p>
          <a:p>
            <a:r>
              <a:rPr lang="el-GR" dirty="0" smtClean="0"/>
              <a:t>↑ όγκου ↓</a:t>
            </a:r>
            <a:r>
              <a:rPr lang="en-US" dirty="0" smtClean="0"/>
              <a:t> </a:t>
            </a:r>
            <a:r>
              <a:rPr lang="el-GR" dirty="0" smtClean="0"/>
              <a:t>επαναρρόφησης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l-GR" baseline="30000" dirty="0" smtClean="0"/>
          </a:p>
          <a:p>
            <a:pPr lvl="5"/>
            <a:endParaRPr lang="en-US" baseline="30000" dirty="0" smtClean="0"/>
          </a:p>
          <a:p>
            <a:r>
              <a:rPr lang="el-GR" dirty="0" smtClean="0"/>
              <a:t>Μέσω συμπαθητικού, αγγειοτενσίνης ΙΙ, ενδοθηλίνης και ντοπαμίνης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958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Wang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Curr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Opin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Nephrol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Hypertens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. 2009 Sep;18(5):412-20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pPr algn="ctr"/>
            <a:r>
              <a:rPr lang="el-GR" dirty="0" smtClean="0"/>
              <a:t>Εξωκυττάριος όγκος υγρών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Εξαιρέσεις </a:t>
            </a:r>
          </a:p>
          <a:p>
            <a:pPr lvl="1"/>
            <a:r>
              <a:rPr lang="el-GR" dirty="0" smtClean="0"/>
              <a:t>↑ όγκου και σοβαρή μεταβολική οξέωση</a:t>
            </a:r>
          </a:p>
          <a:p>
            <a:pPr lvl="1"/>
            <a:r>
              <a:rPr lang="el-GR" dirty="0" smtClean="0"/>
              <a:t>Νατριούρηση + ↑ επαναρρόφηση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l-GR" baseline="30000" dirty="0" smtClean="0"/>
          </a:p>
          <a:p>
            <a:pPr lvl="1"/>
            <a:r>
              <a:rPr lang="el-GR" dirty="0" smtClean="0"/>
              <a:t>Μέσω ↓ δράσης συμεταφορέα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/</a:t>
            </a:r>
            <a:r>
              <a:rPr lang="el-GR" dirty="0" smtClean="0"/>
              <a:t>ανιόντων και ↑ δράσης ΝΗΕ3</a:t>
            </a:r>
          </a:p>
          <a:p>
            <a:pPr lvl="1"/>
            <a:endParaRPr lang="en-US" dirty="0" smtClean="0"/>
          </a:p>
          <a:p>
            <a:pPr lvl="1"/>
            <a:endParaRPr lang="el-GR" dirty="0" smtClean="0"/>
          </a:p>
          <a:p>
            <a:pPr lvl="1"/>
            <a:r>
              <a:rPr lang="el-GR" dirty="0" smtClean="0"/>
              <a:t>Στο ΠΑΣΑ </a:t>
            </a:r>
            <a:r>
              <a:rPr lang="en-US" dirty="0" err="1" smtClean="0"/>
              <a:t>Henle</a:t>
            </a:r>
            <a:r>
              <a:rPr lang="en-US" dirty="0" smtClean="0"/>
              <a:t> </a:t>
            </a:r>
            <a:r>
              <a:rPr lang="el-GR" dirty="0" smtClean="0"/>
              <a:t>↑ πρόσληψης </a:t>
            </a:r>
            <a:r>
              <a:rPr lang="en-US" dirty="0" err="1" smtClean="0"/>
              <a:t>NaCl</a:t>
            </a:r>
            <a:r>
              <a:rPr lang="en-US" dirty="0" smtClean="0"/>
              <a:t> </a:t>
            </a:r>
            <a:r>
              <a:rPr lang="el-GR" dirty="0" smtClean="0"/>
              <a:t>οδηγεί σε ↑ επαναρρόφηση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729352" y="4462094"/>
            <a:ext cx="3782364" cy="33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57056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Wang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Am J Physiol. 1998 Jun;274(6 Pt</a:t>
            </a:r>
            <a:r>
              <a:rPr kumimoji="0" lang="el-GR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2):F1015-9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+mn-lt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0" y="65048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Good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Am J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Physiol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Renal Physiol. 2011 Aug;301(2):F334-43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pPr lvl="0" algn="ctr"/>
            <a:r>
              <a:rPr lang="el-GR" dirty="0" smtClean="0"/>
              <a:t>Ροή του διηθήματος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8077200" cy="1676400"/>
          </a:xfrm>
        </p:spPr>
        <p:txBody>
          <a:bodyPr/>
          <a:lstStyle/>
          <a:p>
            <a:pPr>
              <a:buNone/>
            </a:pPr>
            <a:r>
              <a:rPr lang="el-GR" sz="2800" dirty="0" smtClean="0"/>
              <a:t>Ροή διηθήματος → </a:t>
            </a:r>
            <a:r>
              <a:rPr lang="en-US" sz="2800" dirty="0" smtClean="0"/>
              <a:t>shear stress</a:t>
            </a:r>
            <a:r>
              <a:rPr lang="el-GR" sz="2800" dirty="0" smtClean="0"/>
              <a:t> → κυτταροσκελετός → ↑ ενδοκυτταρίου </a:t>
            </a:r>
            <a:r>
              <a:rPr lang="en-US" sz="2800" dirty="0" smtClean="0"/>
              <a:t>Ca</a:t>
            </a:r>
            <a:r>
              <a:rPr lang="en-US" sz="2800" baseline="30000" dirty="0" smtClean="0"/>
              <a:t>2+ </a:t>
            </a:r>
            <a:r>
              <a:rPr lang="el-GR" sz="2800" dirty="0" smtClean="0"/>
              <a:t>→ ↑ </a:t>
            </a:r>
            <a:r>
              <a:rPr lang="en-US" sz="2800" dirty="0" smtClean="0"/>
              <a:t>NHE3 </a:t>
            </a:r>
            <a:r>
              <a:rPr lang="el-GR" sz="2800" dirty="0" smtClean="0"/>
              <a:t>→</a:t>
            </a:r>
            <a:endParaRPr lang="en-US" sz="2800" dirty="0" smtClean="0"/>
          </a:p>
          <a:p>
            <a:pPr algn="ctr">
              <a:buNone/>
            </a:pPr>
            <a:r>
              <a:rPr lang="el-GR" dirty="0" smtClean="0"/>
              <a:t>↑ επαναρρόφησης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dirty="0" smtClean="0"/>
              <a:t>, Na</a:t>
            </a:r>
            <a:r>
              <a:rPr lang="en-US" baseline="30000" dirty="0" smtClean="0"/>
              <a:t>+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sz="2800" baseline="30000" dirty="0" smtClean="0"/>
              <a:t>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27813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19200"/>
            <a:ext cx="28765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419600" y="65532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Weinbaum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Am J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Physiol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Renal Physiol. 2010 Dec;299(6):F1220-36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43000"/>
          </a:xfrm>
        </p:spPr>
        <p:txBody>
          <a:bodyPr/>
          <a:lstStyle/>
          <a:p>
            <a:pPr algn="ctr"/>
            <a:r>
              <a:rPr lang="el-GR" dirty="0" smtClean="0"/>
              <a:t>Αρτηριακό </a:t>
            </a:r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Αισθητήρας </a:t>
            </a:r>
            <a:r>
              <a:rPr lang="en-US" dirty="0" smtClean="0"/>
              <a:t>OGR1 (</a:t>
            </a:r>
            <a:r>
              <a:rPr lang="en-GB" dirty="0" smtClean="0"/>
              <a:t>ovarian cancer G protein</a:t>
            </a:r>
            <a:r>
              <a:rPr lang="el-GR" dirty="0" smtClean="0"/>
              <a:t>-</a:t>
            </a:r>
            <a:r>
              <a:rPr lang="en-GB" dirty="0" smtClean="0"/>
              <a:t>coupled receptor</a:t>
            </a:r>
            <a:r>
              <a:rPr lang="el-GR" dirty="0" smtClean="0"/>
              <a:t> 1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Αίσθηση Η</a:t>
            </a:r>
            <a:r>
              <a:rPr lang="el-GR" baseline="30000" dirty="0" smtClean="0"/>
              <a:t>+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Μέσω </a:t>
            </a:r>
            <a:r>
              <a:rPr lang="en-US" dirty="0" smtClean="0"/>
              <a:t>c</a:t>
            </a:r>
            <a:r>
              <a:rPr lang="el-GR" dirty="0" smtClean="0"/>
              <a:t>-</a:t>
            </a:r>
            <a:r>
              <a:rPr lang="en-US" dirty="0" err="1" smtClean="0"/>
              <a:t>Src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pyk</a:t>
            </a:r>
            <a:r>
              <a:rPr lang="el-GR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↑ δράσης ΝΗΕ3 και Η</a:t>
            </a:r>
            <a:r>
              <a:rPr lang="el-GR" baseline="30000" dirty="0" smtClean="0"/>
              <a:t>+</a:t>
            </a:r>
            <a:r>
              <a:rPr lang="el-GR" dirty="0" smtClean="0"/>
              <a:t>ΑΤ</a:t>
            </a:r>
            <a:r>
              <a:rPr lang="en-US" dirty="0" smtClean="0"/>
              <a:t>P</a:t>
            </a:r>
            <a:r>
              <a:rPr lang="el-GR" dirty="0" smtClean="0"/>
              <a:t>άσης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Wagner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Nephron Physiol. 2006;103(1):p1-6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ctr"/>
            <a:r>
              <a:rPr lang="el-GR" sz="4000" dirty="0" smtClean="0"/>
              <a:t>Εγγύς </a:t>
            </a:r>
            <a:r>
              <a:rPr lang="el-GR" sz="4000" dirty="0" err="1" smtClean="0"/>
              <a:t>εσπειραμένο</a:t>
            </a:r>
            <a:r>
              <a:rPr lang="el-GR" sz="4000" dirty="0" smtClean="0"/>
              <a:t> σωληνάριο</a:t>
            </a:r>
            <a:endParaRPr lang="el-GR" sz="40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9000" y="1981200"/>
            <a:ext cx="3757613" cy="4000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761162" y="50292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29400" y="5029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608762" y="56007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770562" y="54483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59113" y="25098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049713" y="23574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971800" y="31242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795588" y="25098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449513" y="29670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096000" y="29718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772400" y="220980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618287" y="2362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705600" y="31305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705600" y="236220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10400" y="1066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72000" y="10668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εγγύς </a:t>
            </a:r>
            <a:r>
              <a:rPr lang="el-GR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εσπειραμένου</a:t>
            </a: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σωληναρίου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990600" y="1143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 bwMode="auto">
          <a:xfrm rot="10800000">
            <a:off x="2341562" y="55245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195762" y="5372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37 - Διάγραμμα ροής: Έξοδος σε μέσο άμεσης πρόσβασης"/>
          <p:cNvSpPr/>
          <p:nvPr/>
        </p:nvSpPr>
        <p:spPr bwMode="auto">
          <a:xfrm>
            <a:off x="3027362" y="53721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38 - Ευθεία γραμμή σύνδεσης"/>
          <p:cNvCxnSpPr>
            <a:stCxn id="38" idx="3"/>
          </p:cNvCxnSpPr>
          <p:nvPr/>
        </p:nvCxnSpPr>
        <p:spPr bwMode="auto">
          <a:xfrm>
            <a:off x="3586162" y="55245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41 - Στρογγυλεμένο ορθογώνιο"/>
          <p:cNvSpPr/>
          <p:nvPr/>
        </p:nvSpPr>
        <p:spPr bwMode="auto">
          <a:xfrm>
            <a:off x="3429000" y="6286500"/>
            <a:ext cx="3810000" cy="1143000"/>
          </a:xfrm>
          <a:prstGeom prst="roundRect">
            <a:avLst>
              <a:gd name="adj" fmla="val 345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 bwMode="auto">
          <a:xfrm rot="5400000">
            <a:off x="3713956" y="6134100"/>
            <a:ext cx="3040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2493962" y="598170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48" name="47 - Ευθύγραμμο βέλος σύνδεσης"/>
          <p:cNvCxnSpPr/>
          <p:nvPr/>
        </p:nvCxnSpPr>
        <p:spPr bwMode="auto">
          <a:xfrm>
            <a:off x="3027362" y="60579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54 - Ευθύγραμμο βέλος σύνδεσης"/>
          <p:cNvCxnSpPr/>
          <p:nvPr/>
        </p:nvCxnSpPr>
        <p:spPr bwMode="auto">
          <a:xfrm>
            <a:off x="3027362" y="61341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55 - Ευθύγραμμο βέλος σύνδεσης"/>
          <p:cNvCxnSpPr/>
          <p:nvPr/>
        </p:nvCxnSpPr>
        <p:spPr bwMode="auto">
          <a:xfrm>
            <a:off x="3027362" y="62103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61 - Ευθύγραμμο βέλος σύνδεσης"/>
          <p:cNvCxnSpPr/>
          <p:nvPr/>
        </p:nvCxnSpPr>
        <p:spPr bwMode="auto">
          <a:xfrm>
            <a:off x="2798762" y="6591300"/>
            <a:ext cx="533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4" name="63 - TextBox"/>
          <p:cNvSpPr txBox="1"/>
          <p:nvPr/>
        </p:nvSpPr>
        <p:spPr>
          <a:xfrm>
            <a:off x="5084762" y="63627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l-GR" baseline="-25000" dirty="0"/>
          </a:p>
        </p:txBody>
      </p:sp>
      <p:sp>
        <p:nvSpPr>
          <p:cNvPr id="65" name="64 - Έλλειψη"/>
          <p:cNvSpPr/>
          <p:nvPr/>
        </p:nvSpPr>
        <p:spPr bwMode="auto">
          <a:xfrm>
            <a:off x="2341562" y="6438900"/>
            <a:ext cx="3810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2417762" y="63627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+</a:t>
            </a:r>
            <a:endParaRPr lang="el-GR" sz="2000" dirty="0"/>
          </a:p>
        </p:txBody>
      </p:sp>
      <p:sp>
        <p:nvSpPr>
          <p:cNvPr id="67" name="66 - Έλλειψη"/>
          <p:cNvSpPr/>
          <p:nvPr/>
        </p:nvSpPr>
        <p:spPr bwMode="auto">
          <a:xfrm>
            <a:off x="8208962" y="6438900"/>
            <a:ext cx="3810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8285162" y="63627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</a:t>
            </a:r>
            <a:endParaRPr lang="el-GR" sz="2000" dirty="0"/>
          </a:p>
        </p:txBody>
      </p:sp>
      <p:cxnSp>
        <p:nvCxnSpPr>
          <p:cNvPr id="69" name="68 - Ευθύγραμμο βέλος σύνδεσης"/>
          <p:cNvCxnSpPr/>
          <p:nvPr/>
        </p:nvCxnSpPr>
        <p:spPr bwMode="auto">
          <a:xfrm rot="10800000">
            <a:off x="6553200" y="4648200"/>
            <a:ext cx="14478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6019800" y="44958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70 - Διάγραμμα ροής: Έξοδος σε μέσο άμεσης πρόσβασης"/>
          <p:cNvSpPr/>
          <p:nvPr/>
        </p:nvSpPr>
        <p:spPr bwMode="auto">
          <a:xfrm rot="10800000">
            <a:off x="6781800" y="44958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71 - Ευθεία γραμμή σύνδεσης"/>
          <p:cNvCxnSpPr>
            <a:endCxn id="71" idx="3"/>
          </p:cNvCxnSpPr>
          <p:nvPr/>
        </p:nvCxnSpPr>
        <p:spPr bwMode="auto">
          <a:xfrm>
            <a:off x="6781800" y="4648200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113 - Έλλειψη"/>
          <p:cNvSpPr/>
          <p:nvPr/>
        </p:nvSpPr>
        <p:spPr bwMode="auto">
          <a:xfrm>
            <a:off x="2971800" y="35814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2"/>
          <p:cNvSpPr>
            <a:spLocks noChangeAspect="1" noChangeArrowheads="1"/>
          </p:cNvSpPr>
          <p:nvPr/>
        </p:nvSpPr>
        <p:spPr bwMode="auto">
          <a:xfrm>
            <a:off x="3962400" y="3429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Line 23"/>
          <p:cNvSpPr>
            <a:spLocks noChangeAspect="1" noChangeShapeType="1"/>
          </p:cNvSpPr>
          <p:nvPr/>
        </p:nvSpPr>
        <p:spPr bwMode="auto">
          <a:xfrm flipH="1">
            <a:off x="2743200" y="3581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9" name="Pentagon 78"/>
          <p:cNvSpPr/>
          <p:nvPr/>
        </p:nvSpPr>
        <p:spPr bwMode="auto">
          <a:xfrm rot="10800000">
            <a:off x="6553200" y="3657600"/>
            <a:ext cx="1143000" cy="457200"/>
          </a:xfrm>
          <a:prstGeom prst="homePlate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18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OGR1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0" name="Rectangle 22"/>
          <p:cNvSpPr>
            <a:spLocks noChangeAspect="1" noChangeArrowheads="1"/>
          </p:cNvSpPr>
          <p:nvPr/>
        </p:nvSpPr>
        <p:spPr bwMode="auto">
          <a:xfrm>
            <a:off x="7696200" y="37338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257800" y="3505200"/>
            <a:ext cx="838200" cy="762000"/>
          </a:xfrm>
          <a:prstGeom prst="rect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Src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pyk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94" name="Straight Arrow Connector 93"/>
          <p:cNvCxnSpPr>
            <a:stCxn id="91" idx="1"/>
          </p:cNvCxnSpPr>
          <p:nvPr/>
        </p:nvCxnSpPr>
        <p:spPr bwMode="auto">
          <a:xfrm rot="10800000">
            <a:off x="3886200" y="2971800"/>
            <a:ext cx="1371600" cy="914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91" idx="1"/>
          </p:cNvCxnSpPr>
          <p:nvPr/>
        </p:nvCxnSpPr>
        <p:spPr bwMode="auto">
          <a:xfrm rot="10800000">
            <a:off x="3810000" y="3810000"/>
            <a:ext cx="1447800" cy="76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0" name="Straight Arrow Connector 99"/>
          <p:cNvCxnSpPr>
            <a:stCxn id="79" idx="3"/>
            <a:endCxn id="91" idx="3"/>
          </p:cNvCxnSpPr>
          <p:nvPr/>
        </p:nvCxnSpPr>
        <p:spPr bwMode="auto">
          <a:xfrm rot="10800000">
            <a:off x="6096000" y="3886200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91" idx="2"/>
            <a:endCxn id="5" idx="2"/>
          </p:cNvCxnSpPr>
          <p:nvPr/>
        </p:nvCxnSpPr>
        <p:spPr bwMode="auto">
          <a:xfrm rot="16200000" flipH="1">
            <a:off x="5693172" y="4250928"/>
            <a:ext cx="1051719" cy="108426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1143000"/>
          </a:xfrm>
        </p:spPr>
        <p:txBody>
          <a:bodyPr/>
          <a:lstStyle/>
          <a:p>
            <a:pPr algn="ctr"/>
            <a:r>
              <a:rPr lang="el-GR" dirty="0" smtClean="0"/>
              <a:t>Αρτηριακό </a:t>
            </a:r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Αισθητήρας διαλυτή αδενυλική κυκλάση (</a:t>
            </a:r>
            <a:r>
              <a:rPr lang="en-US" dirty="0" smtClean="0"/>
              <a:t>s</a:t>
            </a:r>
            <a:r>
              <a:rPr lang="el-GR" dirty="0" smtClean="0"/>
              <a:t>-</a:t>
            </a:r>
            <a:r>
              <a:rPr lang="en-US" dirty="0" smtClean="0"/>
              <a:t>AC</a:t>
            </a:r>
            <a:r>
              <a:rPr lang="el-GR" dirty="0" smtClean="0"/>
              <a:t>, </a:t>
            </a:r>
            <a:r>
              <a:rPr lang="en-US" dirty="0" smtClean="0"/>
              <a:t>soluble </a:t>
            </a:r>
            <a:r>
              <a:rPr lang="en-US" dirty="0" err="1" smtClean="0"/>
              <a:t>adenylyl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l-G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Αίσθηση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↑ δράσης Η</a:t>
            </a:r>
            <a:r>
              <a:rPr lang="el-GR" baseline="30000" dirty="0" smtClean="0"/>
              <a:t>+</a:t>
            </a:r>
            <a:r>
              <a:rPr lang="el-GR" dirty="0" smtClean="0"/>
              <a:t>ΑΤ</a:t>
            </a:r>
            <a:r>
              <a:rPr lang="en-US" dirty="0" smtClean="0"/>
              <a:t>P</a:t>
            </a:r>
            <a:r>
              <a:rPr lang="el-GR" dirty="0" smtClean="0"/>
              <a:t>άσης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Buck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Sensors (Basel). 2011;11(2):2112-28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ctr"/>
            <a:r>
              <a:rPr lang="el-GR" sz="4000" dirty="0" smtClean="0"/>
              <a:t>Εγγύς </a:t>
            </a:r>
            <a:r>
              <a:rPr lang="el-GR" sz="4000" dirty="0" err="1" smtClean="0"/>
              <a:t>εσπειραμένο</a:t>
            </a:r>
            <a:r>
              <a:rPr lang="el-GR" sz="4000" dirty="0" smtClean="0"/>
              <a:t> σωληνάριο</a:t>
            </a:r>
            <a:endParaRPr lang="el-GR" sz="40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9000" y="1981200"/>
            <a:ext cx="3757613" cy="4000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761162" y="50292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29400" y="5029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608762" y="56007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770562" y="54483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59113" y="25098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049713" y="23574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971800" y="31242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795588" y="25098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449513" y="29670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096000" y="29718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772400" y="220980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618287" y="2362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705600" y="31305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705600" y="236220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10400" y="1066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72000" y="10668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εγγύς </a:t>
            </a:r>
            <a:r>
              <a:rPr lang="el-GR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εσπειραμένου</a:t>
            </a: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σωληναρίου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990600" y="1143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 bwMode="auto">
          <a:xfrm rot="10800000">
            <a:off x="2341562" y="55245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195762" y="5372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37 - Διάγραμμα ροής: Έξοδος σε μέσο άμεσης πρόσβασης"/>
          <p:cNvSpPr/>
          <p:nvPr/>
        </p:nvSpPr>
        <p:spPr bwMode="auto">
          <a:xfrm>
            <a:off x="3027362" y="53721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38 - Ευθεία γραμμή σύνδεσης"/>
          <p:cNvCxnSpPr>
            <a:stCxn id="38" idx="3"/>
          </p:cNvCxnSpPr>
          <p:nvPr/>
        </p:nvCxnSpPr>
        <p:spPr bwMode="auto">
          <a:xfrm>
            <a:off x="3586162" y="55245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41 - Στρογγυλεμένο ορθογώνιο"/>
          <p:cNvSpPr/>
          <p:nvPr/>
        </p:nvSpPr>
        <p:spPr bwMode="auto">
          <a:xfrm>
            <a:off x="3429000" y="6286500"/>
            <a:ext cx="3810000" cy="1143000"/>
          </a:xfrm>
          <a:prstGeom prst="roundRect">
            <a:avLst>
              <a:gd name="adj" fmla="val 345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9" name="68 - Ευθύγραμμο βέλος σύνδεσης"/>
          <p:cNvCxnSpPr/>
          <p:nvPr/>
        </p:nvCxnSpPr>
        <p:spPr bwMode="auto">
          <a:xfrm rot="10800000">
            <a:off x="6553200" y="4648200"/>
            <a:ext cx="14478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6019800" y="44958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70 - Διάγραμμα ροής: Έξοδος σε μέσο άμεσης πρόσβασης"/>
          <p:cNvSpPr/>
          <p:nvPr/>
        </p:nvSpPr>
        <p:spPr bwMode="auto">
          <a:xfrm rot="10800000">
            <a:off x="6781800" y="44958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71 - Ευθεία γραμμή σύνδεσης"/>
          <p:cNvCxnSpPr>
            <a:endCxn id="71" idx="3"/>
          </p:cNvCxnSpPr>
          <p:nvPr/>
        </p:nvCxnSpPr>
        <p:spPr bwMode="auto">
          <a:xfrm>
            <a:off x="6781800" y="4648200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113 - Έλλειψη"/>
          <p:cNvSpPr/>
          <p:nvPr/>
        </p:nvSpPr>
        <p:spPr bwMode="auto">
          <a:xfrm>
            <a:off x="2971800" y="35814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2"/>
          <p:cNvSpPr>
            <a:spLocks noChangeAspect="1" noChangeArrowheads="1"/>
          </p:cNvSpPr>
          <p:nvPr/>
        </p:nvSpPr>
        <p:spPr bwMode="auto">
          <a:xfrm>
            <a:off x="3962400" y="3429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Line 23"/>
          <p:cNvSpPr>
            <a:spLocks noChangeAspect="1" noChangeShapeType="1"/>
          </p:cNvSpPr>
          <p:nvPr/>
        </p:nvSpPr>
        <p:spPr bwMode="auto">
          <a:xfrm flipH="1">
            <a:off x="2743200" y="3581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9" name="Pentagon 78"/>
          <p:cNvSpPr/>
          <p:nvPr/>
        </p:nvSpPr>
        <p:spPr bwMode="auto">
          <a:xfrm rot="10800000">
            <a:off x="6553200" y="3657600"/>
            <a:ext cx="1143000" cy="457200"/>
          </a:xfrm>
          <a:prstGeom prst="homePlate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18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s-AC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100" name="Straight Arrow Connector 99"/>
          <p:cNvCxnSpPr>
            <a:stCxn id="79" idx="3"/>
          </p:cNvCxnSpPr>
          <p:nvPr/>
        </p:nvCxnSpPr>
        <p:spPr bwMode="auto">
          <a:xfrm rot="10800000">
            <a:off x="6096000" y="3886200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7696200" y="3733800"/>
            <a:ext cx="9348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↓ 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74" name="43 - Ευθεία γραμμή σύνδεσης"/>
          <p:cNvCxnSpPr/>
          <p:nvPr/>
        </p:nvCxnSpPr>
        <p:spPr bwMode="auto">
          <a:xfrm rot="5400000">
            <a:off x="3713956" y="6134100"/>
            <a:ext cx="3040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5105400" y="3505200"/>
            <a:ext cx="990600" cy="762000"/>
          </a:xfrm>
          <a:prstGeom prst="rect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c-AMP</a:t>
            </a:r>
          </a:p>
        </p:txBody>
      </p:sp>
      <p:cxnSp>
        <p:nvCxnSpPr>
          <p:cNvPr id="77" name="Straight Arrow Connector 76"/>
          <p:cNvCxnSpPr>
            <a:stCxn id="75" idx="1"/>
            <a:endCxn id="43" idx="6"/>
          </p:cNvCxnSpPr>
          <p:nvPr/>
        </p:nvCxnSpPr>
        <p:spPr bwMode="auto">
          <a:xfrm rot="10800000">
            <a:off x="3810000" y="3848100"/>
            <a:ext cx="1295400" cy="38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pPr algn="ctr"/>
            <a:r>
              <a:rPr lang="el-GR" dirty="0" smtClean="0"/>
              <a:t>Ενδοκυττάριο </a:t>
            </a:r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Αισθητήρας διαλυτή αδενυλική κυκλάση (</a:t>
            </a:r>
            <a:r>
              <a:rPr lang="en-US" dirty="0" smtClean="0"/>
              <a:t>s</a:t>
            </a:r>
            <a:r>
              <a:rPr lang="el-GR" dirty="0" smtClean="0"/>
              <a:t>-</a:t>
            </a:r>
            <a:r>
              <a:rPr lang="en-US" dirty="0" smtClean="0"/>
              <a:t>AC</a:t>
            </a:r>
            <a:r>
              <a:rPr lang="el-GR" dirty="0" smtClean="0"/>
              <a:t>, </a:t>
            </a:r>
            <a:r>
              <a:rPr lang="en-US" dirty="0" smtClean="0"/>
              <a:t>soluble </a:t>
            </a:r>
            <a:r>
              <a:rPr lang="en-US" dirty="0" err="1" smtClean="0"/>
              <a:t>adenylyl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l-G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Κυτταρόπλασμα και μεμβράνη οργανυλίων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Αίσθηση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↑ δράσης Η</a:t>
            </a:r>
            <a:r>
              <a:rPr lang="el-GR" baseline="30000" dirty="0" smtClean="0"/>
              <a:t>+</a:t>
            </a:r>
            <a:r>
              <a:rPr lang="el-GR" dirty="0" smtClean="0"/>
              <a:t>ΑΤ</a:t>
            </a:r>
            <a:r>
              <a:rPr lang="en-US" dirty="0" smtClean="0"/>
              <a:t>P</a:t>
            </a:r>
            <a:r>
              <a:rPr lang="el-GR" dirty="0" smtClean="0"/>
              <a:t>άσης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Rahman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Front Physiol. 2013 Nov 25;4:343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ctr"/>
            <a:r>
              <a:rPr lang="el-GR" sz="4000" dirty="0" smtClean="0"/>
              <a:t>Εγγύς </a:t>
            </a:r>
            <a:r>
              <a:rPr lang="el-GR" sz="4000" dirty="0" err="1" smtClean="0"/>
              <a:t>εσπειραμένο</a:t>
            </a:r>
            <a:r>
              <a:rPr lang="el-GR" sz="4000" dirty="0" smtClean="0"/>
              <a:t> σωληνάριο</a:t>
            </a:r>
            <a:endParaRPr lang="el-GR" sz="40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9000" y="1981200"/>
            <a:ext cx="3757613" cy="4000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761162" y="50292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29400" y="5029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608762" y="56007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770562" y="54483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59113" y="25098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049713" y="23574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971800" y="31242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795588" y="25098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449513" y="29670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096000" y="29718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772400" y="220980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618287" y="2362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705600" y="31305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705600" y="236220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10400" y="1066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72000" y="10668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εγγύς </a:t>
            </a:r>
            <a:r>
              <a:rPr lang="el-GR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εσπειραμένου</a:t>
            </a: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σωληναρίου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990600" y="1143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 bwMode="auto">
          <a:xfrm rot="10800000">
            <a:off x="2341562" y="55245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195762" y="5372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37 - Διάγραμμα ροής: Έξοδος σε μέσο άμεσης πρόσβασης"/>
          <p:cNvSpPr/>
          <p:nvPr/>
        </p:nvSpPr>
        <p:spPr bwMode="auto">
          <a:xfrm>
            <a:off x="3027362" y="53721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38 - Ευθεία γραμμή σύνδεσης"/>
          <p:cNvCxnSpPr>
            <a:stCxn id="38" idx="3"/>
          </p:cNvCxnSpPr>
          <p:nvPr/>
        </p:nvCxnSpPr>
        <p:spPr bwMode="auto">
          <a:xfrm>
            <a:off x="3586162" y="55245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41 - Στρογγυλεμένο ορθογώνιο"/>
          <p:cNvSpPr/>
          <p:nvPr/>
        </p:nvSpPr>
        <p:spPr bwMode="auto">
          <a:xfrm>
            <a:off x="3429000" y="6286500"/>
            <a:ext cx="3810000" cy="1143000"/>
          </a:xfrm>
          <a:prstGeom prst="roundRect">
            <a:avLst>
              <a:gd name="adj" fmla="val 345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9" name="68 - Ευθύγραμμο βέλος σύνδεσης"/>
          <p:cNvCxnSpPr/>
          <p:nvPr/>
        </p:nvCxnSpPr>
        <p:spPr bwMode="auto">
          <a:xfrm rot="10800000">
            <a:off x="6553200" y="4648200"/>
            <a:ext cx="14478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6019800" y="44958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70 - Διάγραμμα ροής: Έξοδος σε μέσο άμεσης πρόσβασης"/>
          <p:cNvSpPr/>
          <p:nvPr/>
        </p:nvSpPr>
        <p:spPr bwMode="auto">
          <a:xfrm rot="10800000">
            <a:off x="6781800" y="44958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71 - Ευθεία γραμμή σύνδεσης"/>
          <p:cNvCxnSpPr>
            <a:endCxn id="71" idx="3"/>
          </p:cNvCxnSpPr>
          <p:nvPr/>
        </p:nvCxnSpPr>
        <p:spPr bwMode="auto">
          <a:xfrm>
            <a:off x="6781800" y="4648200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113 - Έλλειψη"/>
          <p:cNvSpPr/>
          <p:nvPr/>
        </p:nvSpPr>
        <p:spPr bwMode="auto">
          <a:xfrm>
            <a:off x="2971800" y="35814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2"/>
          <p:cNvSpPr>
            <a:spLocks noChangeAspect="1" noChangeArrowheads="1"/>
          </p:cNvSpPr>
          <p:nvPr/>
        </p:nvSpPr>
        <p:spPr bwMode="auto">
          <a:xfrm>
            <a:off x="3962400" y="3429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Line 23"/>
          <p:cNvSpPr>
            <a:spLocks noChangeAspect="1" noChangeShapeType="1"/>
          </p:cNvSpPr>
          <p:nvPr/>
        </p:nvSpPr>
        <p:spPr bwMode="auto">
          <a:xfrm flipH="1">
            <a:off x="2743200" y="3581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9" name="Pentagon 78"/>
          <p:cNvSpPr/>
          <p:nvPr/>
        </p:nvSpPr>
        <p:spPr bwMode="auto">
          <a:xfrm rot="10800000">
            <a:off x="4953000" y="3429000"/>
            <a:ext cx="1143000" cy="457200"/>
          </a:xfrm>
          <a:prstGeom prst="homePlate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81600" y="3505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s-AC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100" name="Straight Arrow Connector 99"/>
          <p:cNvCxnSpPr>
            <a:stCxn id="79" idx="0"/>
            <a:endCxn id="75" idx="0"/>
          </p:cNvCxnSpPr>
          <p:nvPr/>
        </p:nvCxnSpPr>
        <p:spPr bwMode="auto">
          <a:xfrm rot="5400000">
            <a:off x="4972050" y="3600450"/>
            <a:ext cx="381000" cy="9525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6096000" y="3505200"/>
            <a:ext cx="9348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↓ 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74" name="43 - Ευθεία γραμμή σύνδεσης"/>
          <p:cNvCxnSpPr/>
          <p:nvPr/>
        </p:nvCxnSpPr>
        <p:spPr bwMode="auto">
          <a:xfrm rot="5400000">
            <a:off x="3713956" y="6134100"/>
            <a:ext cx="3040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Rectangle 74"/>
          <p:cNvSpPr/>
          <p:nvPr/>
        </p:nvSpPr>
        <p:spPr bwMode="auto">
          <a:xfrm>
            <a:off x="4191000" y="4267200"/>
            <a:ext cx="990600" cy="762000"/>
          </a:xfrm>
          <a:prstGeom prst="rect">
            <a:avLst/>
          </a:prstGeom>
          <a:solidFill>
            <a:srgbClr val="66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c-AMP</a:t>
            </a:r>
          </a:p>
        </p:txBody>
      </p:sp>
      <p:cxnSp>
        <p:nvCxnSpPr>
          <p:cNvPr id="77" name="Straight Arrow Connector 76"/>
          <p:cNvCxnSpPr>
            <a:stCxn id="75" idx="1"/>
            <a:endCxn id="43" idx="6"/>
          </p:cNvCxnSpPr>
          <p:nvPr/>
        </p:nvCxnSpPr>
        <p:spPr bwMode="auto">
          <a:xfrm rot="10800000">
            <a:off x="3810000" y="3848100"/>
            <a:ext cx="381000" cy="8001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algn="ctr"/>
            <a:r>
              <a:rPr lang="el-GR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ΠΑΡΑΓΟΝΤΕΣ ΠΟΥ ΕΠΗΡΕΑΖΟΥΝ ΤΗΝ ΕΠΑΝΑΡΡΟΦΗΣΗ ΤΩΝ ΔΙΤΤΑΝΘΡΑΚΙΚΩΝ </a:t>
            </a:r>
            <a:br>
              <a:rPr lang="el-GR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l-GR" sz="24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(ΣΕ ΝΕΦΡΟΥΣ ΚΑΙ ΕΝΤΕΡΟ)</a:t>
            </a:r>
            <a:endParaRPr lang="en-US" sz="2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Επαναρρόφηση διττανθρακικών στο νεφρό</a:t>
            </a:r>
          </a:p>
          <a:p>
            <a:pPr lvl="1">
              <a:buClr>
                <a:schemeClr val="tx2"/>
              </a:buClr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Παράγοντες που επηρεάζουν</a:t>
            </a:r>
          </a:p>
          <a:p>
            <a:pPr lvl="1">
              <a:buClr>
                <a:schemeClr val="tx2"/>
              </a:buClr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Επαναρρόφηση διττανθρακικών στο έντερο</a:t>
            </a:r>
          </a:p>
          <a:p>
            <a:pPr lvl="1">
              <a:buClr>
                <a:schemeClr val="tx2"/>
              </a:buClr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Παράγοντες που επηρεάζουν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ctr"/>
            <a:r>
              <a:rPr lang="el-GR" sz="4000" dirty="0" smtClean="0"/>
              <a:t>Εγγύς </a:t>
            </a:r>
            <a:r>
              <a:rPr lang="el-GR" sz="4000" dirty="0" err="1" smtClean="0"/>
              <a:t>εσπειραμένο</a:t>
            </a:r>
            <a:r>
              <a:rPr lang="el-GR" sz="4000" dirty="0" smtClean="0"/>
              <a:t> σωληνάριο</a:t>
            </a:r>
            <a:endParaRPr lang="el-GR" sz="40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9000" y="1981200"/>
            <a:ext cx="3757613" cy="4000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761162" y="50292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29400" y="5029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608762" y="56007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770562" y="54483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59113" y="25098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049713" y="23574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971800" y="31242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795588" y="25098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449513" y="29670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096000" y="29718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772400" y="220980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618287" y="2362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705600" y="31305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705600" y="236220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</a:t>
            </a:r>
            <a:endParaRPr lang="el-GR" sz="16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10400" y="1066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72000" y="10668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εγγύς </a:t>
            </a:r>
            <a:r>
              <a:rPr lang="el-GR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εσπειραμένου</a:t>
            </a: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σωληναρίου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990600" y="1143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 bwMode="auto">
          <a:xfrm rot="10800000">
            <a:off x="2341562" y="55245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195762" y="5372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37 - Διάγραμμα ροής: Έξοδος σε μέσο άμεσης πρόσβασης"/>
          <p:cNvSpPr/>
          <p:nvPr/>
        </p:nvSpPr>
        <p:spPr bwMode="auto">
          <a:xfrm>
            <a:off x="3027362" y="53721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38 - Ευθεία γραμμή σύνδεσης"/>
          <p:cNvCxnSpPr>
            <a:stCxn id="38" idx="3"/>
          </p:cNvCxnSpPr>
          <p:nvPr/>
        </p:nvCxnSpPr>
        <p:spPr bwMode="auto">
          <a:xfrm>
            <a:off x="3586162" y="55245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41 - Στρογγυλεμένο ορθογώνιο"/>
          <p:cNvSpPr/>
          <p:nvPr/>
        </p:nvSpPr>
        <p:spPr bwMode="auto">
          <a:xfrm>
            <a:off x="3429000" y="6286500"/>
            <a:ext cx="3810000" cy="1143000"/>
          </a:xfrm>
          <a:prstGeom prst="roundRect">
            <a:avLst>
              <a:gd name="adj" fmla="val 345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9" name="68 - Ευθύγραμμο βέλος σύνδεσης"/>
          <p:cNvCxnSpPr/>
          <p:nvPr/>
        </p:nvCxnSpPr>
        <p:spPr bwMode="auto">
          <a:xfrm rot="10800000">
            <a:off x="6553200" y="4648200"/>
            <a:ext cx="14478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6019800" y="44958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70 - Διάγραμμα ροής: Έξοδος σε μέσο άμεσης πρόσβασης"/>
          <p:cNvSpPr/>
          <p:nvPr/>
        </p:nvSpPr>
        <p:spPr bwMode="auto">
          <a:xfrm rot="10800000">
            <a:off x="6781800" y="44958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71 - Ευθεία γραμμή σύνδεσης"/>
          <p:cNvCxnSpPr>
            <a:endCxn id="71" idx="3"/>
          </p:cNvCxnSpPr>
          <p:nvPr/>
        </p:nvCxnSpPr>
        <p:spPr bwMode="auto">
          <a:xfrm>
            <a:off x="6781800" y="4648200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113 - Έλλειψη"/>
          <p:cNvSpPr/>
          <p:nvPr/>
        </p:nvSpPr>
        <p:spPr bwMode="auto">
          <a:xfrm>
            <a:off x="2971800" y="35814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2"/>
          <p:cNvSpPr>
            <a:spLocks noChangeAspect="1" noChangeArrowheads="1"/>
          </p:cNvSpPr>
          <p:nvPr/>
        </p:nvSpPr>
        <p:spPr bwMode="auto">
          <a:xfrm>
            <a:off x="3962400" y="3429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Line 23"/>
          <p:cNvSpPr>
            <a:spLocks noChangeAspect="1" noChangeShapeType="1"/>
          </p:cNvSpPr>
          <p:nvPr/>
        </p:nvSpPr>
        <p:spPr bwMode="auto">
          <a:xfrm flipH="1">
            <a:off x="2743200" y="3581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cxnSp>
        <p:nvCxnSpPr>
          <p:cNvPr id="74" name="43 - Ευθεία γραμμή σύνδεσης"/>
          <p:cNvCxnSpPr/>
          <p:nvPr/>
        </p:nvCxnSpPr>
        <p:spPr bwMode="auto">
          <a:xfrm rot="5400000">
            <a:off x="3713956" y="6134100"/>
            <a:ext cx="3040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724400" y="3886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pH ↓</a:t>
            </a:r>
            <a:endParaRPr lang="en-US" sz="2800" dirty="0">
              <a:latin typeface="+mn-lt"/>
            </a:endParaRPr>
          </a:p>
        </p:txBody>
      </p:sp>
      <p:sp>
        <p:nvSpPr>
          <p:cNvPr id="44" name="Rectangle 17"/>
          <p:cNvSpPr>
            <a:spLocks noChangeArrowheads="1"/>
          </p:cNvSpPr>
          <p:nvPr/>
        </p:nvSpPr>
        <p:spPr bwMode="auto">
          <a:xfrm>
            <a:off x="4876800" y="2819400"/>
            <a:ext cx="5790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8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48" name="Straight Arrow Connector 47"/>
          <p:cNvCxnSpPr>
            <a:stCxn id="44" idx="1"/>
            <a:endCxn id="13" idx="3"/>
          </p:cNvCxnSpPr>
          <p:nvPr/>
        </p:nvCxnSpPr>
        <p:spPr bwMode="auto">
          <a:xfrm rot="10800000">
            <a:off x="4471988" y="2525712"/>
            <a:ext cx="404812" cy="55529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endCxn id="44" idx="2"/>
          </p:cNvCxnSpPr>
          <p:nvPr/>
        </p:nvCxnSpPr>
        <p:spPr bwMode="auto">
          <a:xfrm rot="16200000" flipV="1">
            <a:off x="4902162" y="3606761"/>
            <a:ext cx="543580" cy="152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1143000"/>
          </a:xfrm>
        </p:spPr>
        <p:txBody>
          <a:bodyPr/>
          <a:lstStyle/>
          <a:p>
            <a:pPr algn="ctr"/>
            <a:r>
              <a:rPr lang="en-US" dirty="0" smtClean="0"/>
              <a:t>PaCO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Αισθητήρας διαλυτή αδενυλική κυκλάση (</a:t>
            </a:r>
            <a:r>
              <a:rPr lang="en-US" dirty="0" smtClean="0"/>
              <a:t>s</a:t>
            </a:r>
            <a:r>
              <a:rPr lang="el-GR" dirty="0" smtClean="0"/>
              <a:t>-</a:t>
            </a:r>
            <a:r>
              <a:rPr lang="en-US" dirty="0" smtClean="0"/>
              <a:t>AC</a:t>
            </a:r>
            <a:r>
              <a:rPr lang="el-GR" dirty="0" smtClean="0"/>
              <a:t>, </a:t>
            </a:r>
            <a:r>
              <a:rPr lang="en-US" dirty="0" smtClean="0"/>
              <a:t>soluble </a:t>
            </a:r>
            <a:r>
              <a:rPr lang="en-US" dirty="0" err="1" smtClean="0"/>
              <a:t>adenylyl</a:t>
            </a:r>
            <a:r>
              <a:rPr lang="en-US" dirty="0" smtClean="0"/>
              <a:t> </a:t>
            </a:r>
            <a:r>
              <a:rPr lang="en-US" dirty="0" err="1" smtClean="0"/>
              <a:t>cyclase</a:t>
            </a:r>
            <a:r>
              <a:rPr lang="el-G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Αίσθηση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   </a:t>
            </a:r>
            <a:r>
              <a:rPr lang="en-US" dirty="0" smtClean="0"/>
              <a:t>~ (PaCO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l-GR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l-GR" dirty="0" smtClean="0"/>
              <a:t>↑ δράσης Η</a:t>
            </a:r>
            <a:r>
              <a:rPr lang="el-GR" baseline="30000" dirty="0" smtClean="0"/>
              <a:t>+</a:t>
            </a:r>
            <a:r>
              <a:rPr lang="el-GR" dirty="0" smtClean="0"/>
              <a:t>ΑΤ</a:t>
            </a:r>
            <a:r>
              <a:rPr lang="en-US" dirty="0" smtClean="0"/>
              <a:t>P</a:t>
            </a:r>
            <a:r>
              <a:rPr lang="el-GR" dirty="0" smtClean="0"/>
              <a:t>άσης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Wagner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Nephron Physiol. 2006;103(1):p1-6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algn="ctr"/>
            <a:r>
              <a:rPr lang="el-GR" dirty="0" smtClean="0"/>
              <a:t>Η ενδοκυττάρια συγκέντρωση Κ</a:t>
            </a:r>
            <a:r>
              <a:rPr lang="el-GR" baseline="30000" dirty="0" smtClean="0"/>
              <a:t>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↓ Κ</a:t>
            </a:r>
            <a:r>
              <a:rPr lang="el-GR" baseline="30000" dirty="0" smtClean="0"/>
              <a:t>+</a:t>
            </a:r>
            <a:r>
              <a:rPr lang="el-GR" dirty="0" smtClean="0"/>
              <a:t> ↑ επαναρρόφησης </a:t>
            </a:r>
            <a:r>
              <a:rPr lang="en-US" dirty="0" smtClean="0"/>
              <a:t>HCO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Όχι η υποκαλιαιμία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Μέσω μείωσης του ενδοκυτταρίου </a:t>
            </a:r>
            <a:r>
              <a:rPr lang="en-US" dirty="0" smtClean="0"/>
              <a:t>pH</a:t>
            </a:r>
            <a:endParaRPr lang="el-GR" dirty="0" smtClean="0"/>
          </a:p>
          <a:p>
            <a:pPr>
              <a:lnSpc>
                <a:spcPct val="150000"/>
              </a:lnSpc>
            </a:pPr>
            <a:r>
              <a:rPr lang="el-GR" dirty="0" smtClean="0"/>
              <a:t>↓ ηλεκτροθετικότητας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Soleimani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J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Clin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Invest. 1990 Oct;86(4):1076-83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ctr"/>
            <a:r>
              <a:rPr lang="el-GR" sz="4000" dirty="0" smtClean="0"/>
              <a:t>Εγγύς </a:t>
            </a:r>
            <a:r>
              <a:rPr lang="el-GR" sz="4000" dirty="0" err="1" smtClean="0"/>
              <a:t>εσπειραμένο</a:t>
            </a:r>
            <a:r>
              <a:rPr lang="el-GR" sz="4000" dirty="0" smtClean="0"/>
              <a:t> σωληνάριο</a:t>
            </a:r>
            <a:endParaRPr lang="el-GR" sz="40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9000" y="1981200"/>
            <a:ext cx="3757613" cy="4000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761162" y="50292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29400" y="5029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608762" y="56007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770562" y="54483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59113" y="25098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049713" y="23574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971800" y="31242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795588" y="25098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449513" y="29670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096000" y="29718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772400" y="220980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618287" y="2362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705600" y="31305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705600" y="236220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</a:t>
            </a:r>
            <a:endParaRPr lang="el-GR" sz="16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10400" y="1066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72000" y="10668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εγγύς </a:t>
            </a:r>
            <a:r>
              <a:rPr lang="el-GR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εσπειραμένου</a:t>
            </a: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σωληναρίου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990600" y="1143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 bwMode="auto">
          <a:xfrm rot="10800000">
            <a:off x="2341562" y="55245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195762" y="5372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37 - Διάγραμμα ροής: Έξοδος σε μέσο άμεσης πρόσβασης"/>
          <p:cNvSpPr/>
          <p:nvPr/>
        </p:nvSpPr>
        <p:spPr bwMode="auto">
          <a:xfrm>
            <a:off x="3027362" y="53721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38 - Ευθεία γραμμή σύνδεσης"/>
          <p:cNvCxnSpPr>
            <a:stCxn id="38" idx="3"/>
          </p:cNvCxnSpPr>
          <p:nvPr/>
        </p:nvCxnSpPr>
        <p:spPr bwMode="auto">
          <a:xfrm>
            <a:off x="3586162" y="55245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41 - Στρογγυλεμένο ορθογώνιο"/>
          <p:cNvSpPr/>
          <p:nvPr/>
        </p:nvSpPr>
        <p:spPr bwMode="auto">
          <a:xfrm>
            <a:off x="3429000" y="6286500"/>
            <a:ext cx="3810000" cy="1143000"/>
          </a:xfrm>
          <a:prstGeom prst="roundRect">
            <a:avLst>
              <a:gd name="adj" fmla="val 345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 bwMode="auto">
          <a:xfrm rot="5400000">
            <a:off x="3713956" y="6134100"/>
            <a:ext cx="3040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2493962" y="598170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48" name="47 - Ευθύγραμμο βέλος σύνδεσης"/>
          <p:cNvCxnSpPr/>
          <p:nvPr/>
        </p:nvCxnSpPr>
        <p:spPr bwMode="auto">
          <a:xfrm>
            <a:off x="3027362" y="60579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54 - Ευθύγραμμο βέλος σύνδεσης"/>
          <p:cNvCxnSpPr/>
          <p:nvPr/>
        </p:nvCxnSpPr>
        <p:spPr bwMode="auto">
          <a:xfrm>
            <a:off x="3027362" y="61341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55 - Ευθύγραμμο βέλος σύνδεσης"/>
          <p:cNvCxnSpPr/>
          <p:nvPr/>
        </p:nvCxnSpPr>
        <p:spPr bwMode="auto">
          <a:xfrm>
            <a:off x="3027362" y="62103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61 - Ευθύγραμμο βέλος σύνδεσης"/>
          <p:cNvCxnSpPr/>
          <p:nvPr/>
        </p:nvCxnSpPr>
        <p:spPr bwMode="auto">
          <a:xfrm>
            <a:off x="2798762" y="6591300"/>
            <a:ext cx="533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4" name="63 - TextBox"/>
          <p:cNvSpPr txBox="1"/>
          <p:nvPr/>
        </p:nvSpPr>
        <p:spPr>
          <a:xfrm>
            <a:off x="5084762" y="63627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l-GR" baseline="-25000" dirty="0"/>
          </a:p>
        </p:txBody>
      </p:sp>
      <p:sp>
        <p:nvSpPr>
          <p:cNvPr id="65" name="64 - Έλλειψη"/>
          <p:cNvSpPr/>
          <p:nvPr/>
        </p:nvSpPr>
        <p:spPr bwMode="auto">
          <a:xfrm>
            <a:off x="2341562" y="6438900"/>
            <a:ext cx="3810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2417762" y="63627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+</a:t>
            </a:r>
            <a:endParaRPr lang="el-GR" sz="2000" dirty="0"/>
          </a:p>
        </p:txBody>
      </p:sp>
      <p:sp>
        <p:nvSpPr>
          <p:cNvPr id="67" name="66 - Έλλειψη"/>
          <p:cNvSpPr/>
          <p:nvPr/>
        </p:nvSpPr>
        <p:spPr bwMode="auto">
          <a:xfrm>
            <a:off x="8208962" y="6438900"/>
            <a:ext cx="3810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8285162" y="63627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</a:t>
            </a:r>
            <a:endParaRPr lang="el-GR" sz="2000" dirty="0"/>
          </a:p>
        </p:txBody>
      </p:sp>
      <p:cxnSp>
        <p:nvCxnSpPr>
          <p:cNvPr id="69" name="68 - Ευθύγραμμο βέλος σύνδεσης"/>
          <p:cNvCxnSpPr/>
          <p:nvPr/>
        </p:nvCxnSpPr>
        <p:spPr bwMode="auto">
          <a:xfrm rot="10800000">
            <a:off x="6553200" y="4419600"/>
            <a:ext cx="14478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6019800" y="42672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70 - Διάγραμμα ροής: Έξοδος σε μέσο άμεσης πρόσβασης"/>
          <p:cNvSpPr/>
          <p:nvPr/>
        </p:nvSpPr>
        <p:spPr bwMode="auto">
          <a:xfrm rot="10800000">
            <a:off x="6781800" y="42672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71 - Ευθεία γραμμή σύνδεσης"/>
          <p:cNvCxnSpPr>
            <a:endCxn id="71" idx="3"/>
          </p:cNvCxnSpPr>
          <p:nvPr/>
        </p:nvCxnSpPr>
        <p:spPr bwMode="auto">
          <a:xfrm>
            <a:off x="6781800" y="4419600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113 - Έλλειψη"/>
          <p:cNvSpPr/>
          <p:nvPr/>
        </p:nvSpPr>
        <p:spPr bwMode="auto">
          <a:xfrm>
            <a:off x="2971800" y="35814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2"/>
          <p:cNvSpPr>
            <a:spLocks noChangeAspect="1" noChangeArrowheads="1"/>
          </p:cNvSpPr>
          <p:nvPr/>
        </p:nvSpPr>
        <p:spPr bwMode="auto">
          <a:xfrm>
            <a:off x="3962400" y="3429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Line 23"/>
          <p:cNvSpPr>
            <a:spLocks noChangeAspect="1" noChangeShapeType="1"/>
          </p:cNvSpPr>
          <p:nvPr/>
        </p:nvSpPr>
        <p:spPr bwMode="auto">
          <a:xfrm flipH="1">
            <a:off x="2743200" y="3581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" name="48 - Έλλειψη"/>
          <p:cNvSpPr/>
          <p:nvPr/>
        </p:nvSpPr>
        <p:spPr bwMode="auto">
          <a:xfrm>
            <a:off x="6781800" y="3429000"/>
            <a:ext cx="762000" cy="51127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6858000" y="350520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AE1</a:t>
            </a:r>
            <a:endParaRPr lang="el-GR" sz="1600" dirty="0">
              <a:latin typeface="+mn-lt"/>
            </a:endParaRPr>
          </a:p>
        </p:txBody>
      </p:sp>
      <p:cxnSp>
        <p:nvCxnSpPr>
          <p:cNvPr id="51" name="50 - Ευθύγραμμο βέλος σύνδεσης"/>
          <p:cNvCxnSpPr/>
          <p:nvPr/>
        </p:nvCxnSpPr>
        <p:spPr bwMode="auto">
          <a:xfrm rot="10800000">
            <a:off x="6477000" y="3429001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51 - Ευθύγραμμο βέλος σύνδεσης"/>
          <p:cNvCxnSpPr/>
          <p:nvPr/>
        </p:nvCxnSpPr>
        <p:spPr bwMode="auto">
          <a:xfrm rot="10800000">
            <a:off x="6477000" y="3940278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5715000" y="3733801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7924800" y="3200401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" name="Rectangle 20"/>
          <p:cNvSpPr>
            <a:spLocks noChangeArrowheads="1"/>
          </p:cNvSpPr>
          <p:nvPr/>
        </p:nvSpPr>
        <p:spPr bwMode="auto">
          <a:xfrm>
            <a:off x="4754562" y="2438400"/>
            <a:ext cx="12816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↓ Na</a:t>
            </a:r>
            <a:r>
              <a:rPr lang="en-US" sz="28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9" name="Rectangle 22"/>
          <p:cNvSpPr>
            <a:spLocks noChangeArrowheads="1"/>
          </p:cNvSpPr>
          <p:nvPr/>
        </p:nvSpPr>
        <p:spPr bwMode="auto">
          <a:xfrm>
            <a:off x="4495800" y="35052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↓ K</a:t>
            </a:r>
            <a:r>
              <a:rPr lang="en-US" sz="28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28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7086600" y="914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sz="1600" dirty="0" err="1"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343400" y="990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α-εμβόλιμο κύτταρο</a:t>
            </a:r>
            <a:endParaRPr lang="el-GR" baseline="30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09600" y="9144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>
            <a:off x="3048000" y="1828800"/>
            <a:ext cx="4322762" cy="483931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6324600" y="2594488"/>
            <a:ext cx="551754" cy="37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7848600" y="1949246"/>
            <a:ext cx="471604" cy="37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6770687" y="21336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sz="1600"/>
          </a:p>
        </p:txBody>
      </p:sp>
      <p:sp>
        <p:nvSpPr>
          <p:cNvPr id="47" name="Line 24"/>
          <p:cNvSpPr>
            <a:spLocks noChangeShapeType="1"/>
          </p:cNvSpPr>
          <p:nvPr/>
        </p:nvSpPr>
        <p:spPr bwMode="auto">
          <a:xfrm>
            <a:off x="6858000" y="2778842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sz="160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34200" y="2133600"/>
            <a:ext cx="722313" cy="6452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48 - Έλλειψη"/>
          <p:cNvSpPr/>
          <p:nvPr/>
        </p:nvSpPr>
        <p:spPr bwMode="auto">
          <a:xfrm>
            <a:off x="7010400" y="3200400"/>
            <a:ext cx="762000" cy="51127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7086600" y="327660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ΑΕ1</a:t>
            </a:r>
            <a:endParaRPr lang="el-GR" sz="1600" dirty="0">
              <a:latin typeface="+mn-lt"/>
            </a:endParaRPr>
          </a:p>
        </p:txBody>
      </p:sp>
      <p:cxnSp>
        <p:nvCxnSpPr>
          <p:cNvPr id="51" name="50 - Ευθύγραμμο βέλος σύνδεσης"/>
          <p:cNvCxnSpPr/>
          <p:nvPr/>
        </p:nvCxnSpPr>
        <p:spPr bwMode="auto">
          <a:xfrm rot="10800000">
            <a:off x="6705600" y="3200401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51 - Ευθύγραμμο βέλος σύνδεσης"/>
          <p:cNvCxnSpPr/>
          <p:nvPr/>
        </p:nvCxnSpPr>
        <p:spPr bwMode="auto">
          <a:xfrm rot="10800000">
            <a:off x="6705600" y="3711678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5943600" y="3505201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55" name="54 - Ευθύγραμμο βέλος σύνδεσης"/>
          <p:cNvCxnSpPr/>
          <p:nvPr/>
        </p:nvCxnSpPr>
        <p:spPr bwMode="auto">
          <a:xfrm rot="10800000">
            <a:off x="2209800" y="44958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60 - Διάγραμμα ροής: Έξοδος σε μέσο άμεσης πρόσβασης"/>
          <p:cNvSpPr/>
          <p:nvPr/>
        </p:nvSpPr>
        <p:spPr bwMode="auto">
          <a:xfrm>
            <a:off x="2514600" y="4343400"/>
            <a:ext cx="1219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 bwMode="auto">
          <a:xfrm>
            <a:off x="3352800" y="4495800"/>
            <a:ext cx="40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85 - Ευθύγραμμο βέλος σύνδεσης"/>
          <p:cNvCxnSpPr/>
          <p:nvPr/>
        </p:nvCxnSpPr>
        <p:spPr bwMode="auto">
          <a:xfrm rot="10800000">
            <a:off x="6553200" y="58674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7" name="86 - Διάγραμμα ροής: Έξοδος σε μέσο άμεσης πρόσβασης"/>
          <p:cNvSpPr/>
          <p:nvPr/>
        </p:nvSpPr>
        <p:spPr bwMode="auto">
          <a:xfrm rot="10800000">
            <a:off x="6705600" y="5714999"/>
            <a:ext cx="1447800" cy="304799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7239000" y="5715000"/>
            <a:ext cx="8659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</a:rPr>
              <a:t>KCNK</a:t>
            </a:r>
            <a:r>
              <a:rPr lang="el-GR" sz="1600" dirty="0" smtClean="0">
                <a:latin typeface="+mn-lt"/>
              </a:rPr>
              <a:t>1</a:t>
            </a:r>
            <a:endParaRPr lang="el-GR" sz="1600" dirty="0">
              <a:latin typeface="+mn-lt"/>
            </a:endParaRPr>
          </a:p>
        </p:txBody>
      </p:sp>
      <p:cxnSp>
        <p:nvCxnSpPr>
          <p:cNvPr id="89" name="88 - Ευθεία γραμμή σύνδεσης"/>
          <p:cNvCxnSpPr>
            <a:stCxn id="87" idx="4"/>
            <a:endCxn id="87" idx="3"/>
          </p:cNvCxnSpPr>
          <p:nvPr/>
        </p:nvCxnSpPr>
        <p:spPr bwMode="auto">
          <a:xfrm rot="10800000" flipH="1">
            <a:off x="6705600" y="5867398"/>
            <a:ext cx="48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89 - Ευθύγραμμο βέλος σύνδεσης"/>
          <p:cNvCxnSpPr/>
          <p:nvPr/>
        </p:nvCxnSpPr>
        <p:spPr bwMode="auto">
          <a:xfrm rot="10800000">
            <a:off x="6629400" y="5165623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1" name="90 - Διάγραμμα ροής: Έξοδος σε μέσο άμεσης πρόσβασης"/>
          <p:cNvSpPr/>
          <p:nvPr/>
        </p:nvSpPr>
        <p:spPr bwMode="auto">
          <a:xfrm rot="10800000">
            <a:off x="6781800" y="5029200"/>
            <a:ext cx="1447800" cy="276532"/>
          </a:xfrm>
          <a:prstGeom prst="flowChartMagneticDrum">
            <a:avLst/>
          </a:prstGeom>
          <a:solidFill>
            <a:schemeClr val="bg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92 - Ευθεία γραμμή σύνδεσης"/>
          <p:cNvCxnSpPr>
            <a:endCxn id="91" idx="3"/>
          </p:cNvCxnSpPr>
          <p:nvPr/>
        </p:nvCxnSpPr>
        <p:spPr bwMode="auto">
          <a:xfrm>
            <a:off x="6781800" y="5165623"/>
            <a:ext cx="482600" cy="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Rectangle 20"/>
          <p:cNvSpPr>
            <a:spLocks noChangeArrowheads="1"/>
          </p:cNvSpPr>
          <p:nvPr/>
        </p:nvSpPr>
        <p:spPr bwMode="auto">
          <a:xfrm>
            <a:off x="6248400" y="49530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5" name="Rectangle 22"/>
          <p:cNvSpPr>
            <a:spLocks noChangeArrowheads="1"/>
          </p:cNvSpPr>
          <p:nvPr/>
        </p:nvSpPr>
        <p:spPr bwMode="auto">
          <a:xfrm>
            <a:off x="6172200" y="5715000"/>
            <a:ext cx="381836" cy="37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1" name="100 - TextBox"/>
          <p:cNvSpPr txBox="1"/>
          <p:nvPr/>
        </p:nvSpPr>
        <p:spPr>
          <a:xfrm>
            <a:off x="2590800" y="4343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Maxi</a:t>
            </a:r>
            <a:r>
              <a:rPr lang="el-GR" sz="120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K</a:t>
            </a:r>
            <a:endParaRPr lang="el-GR" sz="1200" dirty="0">
              <a:latin typeface="+mn-lt"/>
            </a:endParaRPr>
          </a:p>
        </p:txBody>
      </p:sp>
      <p:sp>
        <p:nvSpPr>
          <p:cNvPr id="102" name="Rectangle 21"/>
          <p:cNvSpPr>
            <a:spLocks noChangeAspect="1" noChangeArrowheads="1"/>
          </p:cNvSpPr>
          <p:nvPr/>
        </p:nvSpPr>
        <p:spPr bwMode="auto">
          <a:xfrm>
            <a:off x="2057400" y="38862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Κ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" name="Rectangle 22"/>
          <p:cNvSpPr>
            <a:spLocks noChangeAspect="1" noChangeArrowheads="1"/>
          </p:cNvSpPr>
          <p:nvPr/>
        </p:nvSpPr>
        <p:spPr bwMode="auto">
          <a:xfrm>
            <a:off x="3733800" y="32004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4" name="Line 23"/>
          <p:cNvSpPr>
            <a:spLocks noChangeAspect="1" noChangeShapeType="1"/>
          </p:cNvSpPr>
          <p:nvPr/>
        </p:nvSpPr>
        <p:spPr bwMode="auto">
          <a:xfrm flipH="1">
            <a:off x="2465388" y="33528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5" name="Oval 25"/>
          <p:cNvSpPr>
            <a:spLocks noChangeAspect="1" noChangeArrowheads="1"/>
          </p:cNvSpPr>
          <p:nvPr/>
        </p:nvSpPr>
        <p:spPr bwMode="auto">
          <a:xfrm>
            <a:off x="2590800" y="3352800"/>
            <a:ext cx="928689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6" name="Line 23"/>
          <p:cNvSpPr>
            <a:spLocks noChangeAspect="1" noChangeShapeType="1"/>
          </p:cNvSpPr>
          <p:nvPr/>
        </p:nvSpPr>
        <p:spPr bwMode="auto">
          <a:xfrm flipH="1">
            <a:off x="2534076" y="40386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" name="Text Box 8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Άπω </a:t>
            </a:r>
            <a:r>
              <a:rPr lang="el-GR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νεφρώνας</a:t>
            </a:r>
            <a:endParaRPr lang="el-G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3" name="Rectangle 20"/>
          <p:cNvSpPr>
            <a:spLocks noChangeArrowheads="1"/>
          </p:cNvSpPr>
          <p:nvPr/>
        </p:nvSpPr>
        <p:spPr bwMode="auto">
          <a:xfrm>
            <a:off x="8153400" y="3048001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5" name="Rectangle 22"/>
          <p:cNvSpPr>
            <a:spLocks noChangeAspect="1" noChangeArrowheads="1"/>
          </p:cNvSpPr>
          <p:nvPr/>
        </p:nvSpPr>
        <p:spPr bwMode="auto">
          <a:xfrm>
            <a:off x="3581400" y="2286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6" name="Line 23"/>
          <p:cNvSpPr>
            <a:spLocks noChangeAspect="1" noChangeShapeType="1"/>
          </p:cNvSpPr>
          <p:nvPr/>
        </p:nvSpPr>
        <p:spPr bwMode="auto">
          <a:xfrm flipH="1">
            <a:off x="2362200" y="2438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7" name="Oval 25"/>
          <p:cNvSpPr>
            <a:spLocks noChangeAspect="1" noChangeArrowheads="1"/>
          </p:cNvSpPr>
          <p:nvPr/>
        </p:nvSpPr>
        <p:spPr bwMode="auto">
          <a:xfrm>
            <a:off x="2590800" y="2438400"/>
            <a:ext cx="928689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  <a:endParaRPr lang="en-US" sz="14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304800" y="27432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l-GR" sz="1600" b="1" baseline="-25000" dirty="0">
              <a:latin typeface="Times New Roman" pitchFamily="18" charset="0"/>
            </a:endParaRPr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381000" y="4953000"/>
            <a:ext cx="1138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>
                <a:latin typeface="Times New Roman" pitchFamily="18" charset="0"/>
              </a:rPr>
              <a:t>H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O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1447800" y="27432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="1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1066800" y="2667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l-GR" sz="24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609600" y="3810000"/>
            <a:ext cx="78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l-GR" sz="16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H="1">
            <a:off x="990600" y="3124200"/>
            <a:ext cx="131762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914399" y="4191000"/>
            <a:ext cx="45719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1676400" y="5105400"/>
            <a:ext cx="2209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 Box 60"/>
          <p:cNvSpPr txBox="1">
            <a:spLocks noChangeArrowheads="1"/>
          </p:cNvSpPr>
          <p:nvPr/>
        </p:nvSpPr>
        <p:spPr bwMode="auto">
          <a:xfrm>
            <a:off x="4038600" y="4876800"/>
            <a:ext cx="1067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+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l-G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96"/>
          <p:cNvSpPr>
            <a:spLocks noChangeArrowheads="1"/>
          </p:cNvSpPr>
          <p:nvPr/>
        </p:nvSpPr>
        <p:spPr bwMode="auto">
          <a:xfrm>
            <a:off x="4261590" y="5181600"/>
            <a:ext cx="657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II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 flipV="1">
            <a:off x="5029200" y="3810000"/>
            <a:ext cx="990600" cy="1219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70 - Διάγραμμα ροής: Έξοδος σε μέσο άμεσης πρόσβασης"/>
          <p:cNvSpPr/>
          <p:nvPr/>
        </p:nvSpPr>
        <p:spPr bwMode="auto">
          <a:xfrm>
            <a:off x="2743200" y="5029200"/>
            <a:ext cx="533400" cy="152400"/>
          </a:xfrm>
          <a:prstGeom prst="flowChartMagneticDru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80" idx="3"/>
            <a:endCxn id="80" idx="4"/>
          </p:cNvCxnSpPr>
          <p:nvPr/>
        </p:nvCxnSpPr>
        <p:spPr bwMode="auto">
          <a:xfrm>
            <a:off x="3098800" y="5105400"/>
            <a:ext cx="177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Line 105"/>
          <p:cNvSpPr>
            <a:spLocks noChangeShapeType="1"/>
          </p:cNvSpPr>
          <p:nvPr/>
        </p:nvSpPr>
        <p:spPr bwMode="auto">
          <a:xfrm flipH="1" flipV="1">
            <a:off x="4038600" y="3505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Line 105"/>
          <p:cNvSpPr>
            <a:spLocks noChangeShapeType="1"/>
          </p:cNvSpPr>
          <p:nvPr/>
        </p:nvSpPr>
        <p:spPr bwMode="auto">
          <a:xfrm flipH="1" flipV="1">
            <a:off x="3962400" y="25146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17"/>
          <p:cNvSpPr>
            <a:spLocks noChangeArrowheads="1"/>
          </p:cNvSpPr>
          <p:nvPr/>
        </p:nvSpPr>
        <p:spPr bwMode="auto">
          <a:xfrm>
            <a:off x="4572000" y="42672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6" name="Line 105"/>
          <p:cNvSpPr>
            <a:spLocks noChangeShapeType="1"/>
          </p:cNvSpPr>
          <p:nvPr/>
        </p:nvSpPr>
        <p:spPr bwMode="auto">
          <a:xfrm flipV="1">
            <a:off x="4572000" y="457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Oval 7"/>
          <p:cNvSpPr>
            <a:spLocks noChangeArrowheads="1"/>
          </p:cNvSpPr>
          <p:nvPr/>
        </p:nvSpPr>
        <p:spPr bwMode="auto">
          <a:xfrm>
            <a:off x="7010400" y="40386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 flipH="1">
            <a:off x="6878638" y="40386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9" name="Line 9"/>
          <p:cNvSpPr>
            <a:spLocks noChangeShapeType="1"/>
          </p:cNvSpPr>
          <p:nvPr/>
        </p:nvSpPr>
        <p:spPr bwMode="auto">
          <a:xfrm flipH="1">
            <a:off x="6858000" y="46101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6269038" y="38862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7" name="Rectangle 11"/>
          <p:cNvSpPr>
            <a:spLocks noChangeArrowheads="1"/>
          </p:cNvSpPr>
          <p:nvPr/>
        </p:nvSpPr>
        <p:spPr bwMode="auto">
          <a:xfrm>
            <a:off x="6019800" y="44577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 flipV="1">
            <a:off x="5105400" y="4648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24400" y="2590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latin typeface="+mn-lt"/>
              </a:rPr>
              <a:t>Κ</a:t>
            </a:r>
            <a:r>
              <a:rPr lang="el-GR" sz="3600" baseline="30000" dirty="0" smtClean="0">
                <a:latin typeface="+mn-lt"/>
              </a:rPr>
              <a:t>+</a:t>
            </a:r>
            <a:r>
              <a:rPr lang="el-GR" sz="3600" dirty="0" smtClean="0">
                <a:latin typeface="+mn-lt"/>
              </a:rPr>
              <a:t>↓</a:t>
            </a:r>
            <a:endParaRPr lang="en-US" sz="3600" dirty="0">
              <a:latin typeface="+mn-lt"/>
            </a:endParaRPr>
          </a:p>
        </p:txBody>
      </p:sp>
      <p:cxnSp>
        <p:nvCxnSpPr>
          <p:cNvPr id="65" name="Straight Arrow Connector 64"/>
          <p:cNvCxnSpPr>
            <a:endCxn id="105" idx="6"/>
          </p:cNvCxnSpPr>
          <p:nvPr/>
        </p:nvCxnSpPr>
        <p:spPr bwMode="auto">
          <a:xfrm rot="10800000" flipV="1">
            <a:off x="3519490" y="3200400"/>
            <a:ext cx="1585911" cy="4953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pPr algn="ctr"/>
            <a:r>
              <a:rPr lang="el-GR" dirty="0" smtClean="0"/>
              <a:t>Μηχανισμοί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28600" y="1981199"/>
          <a:ext cx="8686800" cy="473964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95600"/>
                <a:gridCol w="2895600"/>
                <a:gridCol w="2895600"/>
              </a:tblGrid>
              <a:tr h="749221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rgbClr val="FFC000"/>
                          </a:solidFill>
                        </a:rPr>
                        <a:t>Αύξηση</a:t>
                      </a:r>
                      <a:r>
                        <a:rPr lang="el-GR" sz="2000" baseline="0" dirty="0" smtClean="0">
                          <a:solidFill>
                            <a:srgbClr val="FFC000"/>
                          </a:solidFill>
                        </a:rPr>
                        <a:t> επαναρρόφησης </a:t>
                      </a:r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HCO</a:t>
                      </a:r>
                      <a:r>
                        <a:rPr lang="en-US" sz="2000" baseline="-25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r>
                        <a:rPr lang="en-US" sz="2000" baseline="30000" dirty="0" smtClean="0">
                          <a:solidFill>
                            <a:srgbClr val="FFC000"/>
                          </a:solidFill>
                        </a:rPr>
                        <a:t>-</a:t>
                      </a:r>
                      <a:r>
                        <a:rPr lang="el-GR" sz="20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rgbClr val="FFC000"/>
                          </a:solidFill>
                        </a:rPr>
                        <a:t>Διπλή δράση</a:t>
                      </a:r>
                      <a:endParaRPr lang="en-US" sz="2000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rgbClr val="FFC000"/>
                          </a:solidFill>
                        </a:rPr>
                        <a:t>Μείωση</a:t>
                      </a:r>
                      <a:r>
                        <a:rPr lang="el-GR" sz="2000" baseline="0" dirty="0" smtClean="0">
                          <a:solidFill>
                            <a:srgbClr val="FFC000"/>
                          </a:solidFill>
                        </a:rPr>
                        <a:t> επαναρρόφησης </a:t>
                      </a:r>
                      <a:r>
                        <a:rPr lang="en-US" sz="2000" dirty="0" smtClean="0">
                          <a:solidFill>
                            <a:srgbClr val="FFC000"/>
                          </a:solidFill>
                        </a:rPr>
                        <a:t>HCO</a:t>
                      </a:r>
                      <a:r>
                        <a:rPr lang="en-US" sz="2000" baseline="-25000" dirty="0" smtClean="0">
                          <a:solidFill>
                            <a:srgbClr val="FFC000"/>
                          </a:solidFill>
                        </a:rPr>
                        <a:t>3</a:t>
                      </a:r>
                      <a:r>
                        <a:rPr lang="en-US" sz="2000" baseline="30000" dirty="0" smtClean="0">
                          <a:solidFill>
                            <a:srgbClr val="FFC000"/>
                          </a:solidFill>
                        </a:rPr>
                        <a:t>-</a:t>
                      </a:r>
                      <a:r>
                        <a:rPr lang="el-GR" sz="2000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n-US" sz="2000" dirty="0" smtClean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Κορτικοειδή</a:t>
                      </a:r>
                      <a:endParaRPr lang="en-US" sz="2000" dirty="0" smtClean="0">
                        <a:solidFill>
                          <a:srgbClr val="92D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Αγγειοτενσίνη ΙΙ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>
                          <a:solidFill>
                            <a:srgbClr val="FF6600"/>
                          </a:solidFill>
                        </a:rPr>
                        <a:t>Ντοπαμίνη</a:t>
                      </a:r>
                      <a:endParaRPr lang="en-US" sz="2000" dirty="0" smtClean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Αλδοστερόνη 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Υπερωσμωτικότητα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rgbClr val="FF6600"/>
                          </a:solidFill>
                        </a:rPr>
                        <a:t>Παραθορμόνη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Ενδοθηλίνη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solidFill>
                            <a:srgbClr val="FF6600"/>
                          </a:solidFill>
                        </a:rPr>
                        <a:t>Έλλειψη </a:t>
                      </a:r>
                      <a:r>
                        <a:rPr lang="en-US" sz="2000" dirty="0" smtClean="0">
                          <a:solidFill>
                            <a:srgbClr val="FF6600"/>
                          </a:solidFill>
                        </a:rPr>
                        <a:t>ATP</a:t>
                      </a:r>
                      <a:endParaRPr lang="en-US" sz="2000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α-αδρενεργική διέγερση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Αλβουμίνη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Αδενοσίνη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</a:tr>
              <a:tr h="570060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rgbClr val="92D050"/>
                          </a:solidFill>
                        </a:rPr>
                        <a:t>Ινσουλίνη και </a:t>
                      </a:r>
                      <a:r>
                        <a:rPr lang="en-US" sz="2000" dirty="0" smtClean="0">
                          <a:solidFill>
                            <a:srgbClr val="92D050"/>
                          </a:solidFill>
                        </a:rPr>
                        <a:t>IGF1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85800" y="30480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l-GR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Επαναρρόφηση διττανθρακικών στο έντερο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old disk\MARY\έγγραφα\ΜΑΘΗΜΑΤΑ\Κομοτηνή 2015\εικόνες\untitl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1585913"/>
            <a:ext cx="2895599" cy="48510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53200" y="220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pH ≈ 2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590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pH ≈ 5</a:t>
            </a:r>
            <a:endParaRPr lang="en-US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124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pH ≈ 7,4-7,6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733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pH ≈ 6,9-7,4</a:t>
            </a:r>
            <a:endParaRPr lang="en-US" sz="24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4114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pH ≈ 7,2-7,4</a:t>
            </a:r>
            <a:endParaRPr lang="en-US" sz="24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4876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pH ≥ 7,4</a:t>
            </a:r>
            <a:endParaRPr lang="en-US" sz="24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>
            <a:off x="5334000" y="2514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514600" y="2819400"/>
            <a:ext cx="1524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590800" y="3124200"/>
            <a:ext cx="13716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3"/>
          </p:cNvCxnSpPr>
          <p:nvPr/>
        </p:nvCxnSpPr>
        <p:spPr bwMode="auto">
          <a:xfrm flipV="1">
            <a:off x="2667000" y="3733800"/>
            <a:ext cx="2209800" cy="2308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0800000" flipV="1">
            <a:off x="4876800" y="4421188"/>
            <a:ext cx="1371600" cy="2270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10800000" flipV="1">
            <a:off x="5334000" y="5106988"/>
            <a:ext cx="1066800" cy="1508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/>
          <a:lstStyle/>
          <a:p>
            <a:pPr algn="ctr"/>
            <a:r>
              <a:rPr lang="el-GR" dirty="0" smtClean="0"/>
              <a:t>Επαναρρόφηση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l-GR" dirty="0" smtClean="0"/>
              <a:t>Στόμαχος έκκριση Η</a:t>
            </a:r>
            <a:r>
              <a:rPr lang="el-GR" baseline="30000" dirty="0" smtClean="0"/>
              <a:t>+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12/δάκτυλο έκκριση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 </a:t>
            </a:r>
          </a:p>
          <a:p>
            <a:pPr>
              <a:lnSpc>
                <a:spcPct val="150000"/>
              </a:lnSpc>
            </a:pPr>
            <a:r>
              <a:rPr lang="el-GR" dirty="0" smtClean="0"/>
              <a:t>Νήστιδα και πολύ λιγότερο στον ειλεό επαναρρόφηση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l-GR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Κόλον έκκριση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Επαναρρόφηση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Κυρίως στη νήστιδα</a:t>
            </a:r>
          </a:p>
          <a:p>
            <a:endParaRPr lang="el-GR" dirty="0" smtClean="0"/>
          </a:p>
          <a:p>
            <a:r>
              <a:rPr lang="el-GR" dirty="0" smtClean="0"/>
              <a:t>Μεταφορείς</a:t>
            </a:r>
          </a:p>
          <a:p>
            <a:pPr lvl="1"/>
            <a:r>
              <a:rPr lang="el-GR" dirty="0" smtClean="0"/>
              <a:t>Αντιμεταφορείς </a:t>
            </a:r>
            <a:r>
              <a:rPr lang="en-US" dirty="0" smtClean="0"/>
              <a:t>Na</a:t>
            </a:r>
            <a:r>
              <a:rPr lang="el-GR" baseline="30000" dirty="0" smtClean="0"/>
              <a:t>+</a:t>
            </a:r>
            <a:r>
              <a:rPr lang="el-GR" dirty="0" smtClean="0"/>
              <a:t>/</a:t>
            </a:r>
            <a:r>
              <a:rPr lang="en-US" dirty="0" smtClean="0"/>
              <a:t>H</a:t>
            </a:r>
            <a:r>
              <a:rPr lang="el-GR" baseline="30000" dirty="0" smtClean="0"/>
              <a:t>+ </a:t>
            </a:r>
            <a:r>
              <a:rPr lang="el-GR" dirty="0" smtClean="0"/>
              <a:t>(κυρίως ΝΗΕ3)</a:t>
            </a:r>
          </a:p>
          <a:p>
            <a:pPr lvl="1"/>
            <a:r>
              <a:rPr lang="el-GR" dirty="0" smtClean="0"/>
              <a:t>Αντιμεταφορείς </a:t>
            </a:r>
            <a:r>
              <a:rPr lang="en-US" dirty="0" err="1" smtClean="0"/>
              <a:t>Cl</a:t>
            </a:r>
            <a:r>
              <a:rPr lang="el-GR" baseline="30000" dirty="0" smtClean="0"/>
              <a:t>-</a:t>
            </a:r>
            <a:r>
              <a:rPr lang="el-GR" dirty="0" smtClean="0"/>
              <a:t>/2</a:t>
            </a:r>
            <a:r>
              <a:rPr lang="en-US" dirty="0" smtClean="0"/>
              <a:t>HCO</a:t>
            </a:r>
            <a:r>
              <a:rPr lang="el-GR" baseline="-25000" dirty="0" smtClean="0"/>
              <a:t>3</a:t>
            </a:r>
            <a:r>
              <a:rPr lang="el-GR" baseline="30000" dirty="0" smtClean="0"/>
              <a:t>-</a:t>
            </a:r>
          </a:p>
          <a:p>
            <a:pPr lvl="2"/>
            <a:r>
              <a:rPr lang="en-US" dirty="0" smtClean="0"/>
              <a:t>Slc26a3 </a:t>
            </a:r>
            <a:r>
              <a:rPr lang="el-GR" dirty="0" smtClean="0"/>
              <a:t>ή</a:t>
            </a:r>
            <a:r>
              <a:rPr lang="en-US" dirty="0" smtClean="0"/>
              <a:t> DRA (</a:t>
            </a:r>
            <a:r>
              <a:rPr lang="en-US" dirty="0" err="1" smtClean="0"/>
              <a:t>downregulated</a:t>
            </a:r>
            <a:r>
              <a:rPr lang="en-US" dirty="0" smtClean="0"/>
              <a:t> in adenoma)</a:t>
            </a:r>
            <a:endParaRPr lang="el-GR" dirty="0" smtClean="0"/>
          </a:p>
          <a:p>
            <a:pPr lvl="2"/>
            <a:r>
              <a:rPr lang="en-US" dirty="0" smtClean="0"/>
              <a:t>Slc26a6 </a:t>
            </a:r>
            <a:r>
              <a:rPr lang="el-GR" dirty="0" smtClean="0"/>
              <a:t>ή</a:t>
            </a:r>
            <a:r>
              <a:rPr lang="en-US" dirty="0" smtClean="0"/>
              <a:t> PAT-1 (putative anion transporter-1)</a:t>
            </a:r>
            <a:endParaRPr lang="el-GR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Επαναρρόφηση διττανθρακικών στο νεφρό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89 - Ευθύγραμμο βέλος σύνδεσης"/>
          <p:cNvCxnSpPr>
            <a:stCxn id="88" idx="1"/>
          </p:cNvCxnSpPr>
          <p:nvPr/>
        </p:nvCxnSpPr>
        <p:spPr bwMode="auto">
          <a:xfrm rot="10800000">
            <a:off x="2151062" y="2058988"/>
            <a:ext cx="1981200" cy="168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2" name="81 - Ευθύγραμμο βέλος σύνδεσης"/>
          <p:cNvCxnSpPr/>
          <p:nvPr/>
        </p:nvCxnSpPr>
        <p:spPr bwMode="auto">
          <a:xfrm rot="10800000">
            <a:off x="6456362" y="6019799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762000"/>
          </a:xfrm>
        </p:spPr>
        <p:txBody>
          <a:bodyPr/>
          <a:lstStyle/>
          <a:p>
            <a:pPr algn="ctr"/>
            <a:r>
              <a:rPr lang="el-GR" dirty="0" smtClean="0"/>
              <a:t>Νήστιδα </a:t>
            </a:r>
            <a:endParaRPr lang="el-GR" dirty="0"/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7086600" y="1082777"/>
            <a:ext cx="1752600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Βασική πλευρά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343400" y="9906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Εντερο κύτταρο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33400" y="1066800"/>
            <a:ext cx="1447800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124200" y="1524000"/>
            <a:ext cx="4322762" cy="5181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380162" y="2594487"/>
            <a:ext cx="5517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3Na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904162" y="1949245"/>
            <a:ext cx="4716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2K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H="1">
            <a:off x="6826249" y="2133599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6913562" y="2778841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Oval 25"/>
          <p:cNvSpPr>
            <a:spLocks noChangeArrowheads="1"/>
          </p:cNvSpPr>
          <p:nvPr/>
        </p:nvSpPr>
        <p:spPr bwMode="auto">
          <a:xfrm>
            <a:off x="6989762" y="2133599"/>
            <a:ext cx="722313" cy="6452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-K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ATP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άση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25 - Έλλειψη"/>
          <p:cNvSpPr/>
          <p:nvPr/>
        </p:nvSpPr>
        <p:spPr bwMode="auto">
          <a:xfrm>
            <a:off x="7065962" y="3428998"/>
            <a:ext cx="762000" cy="533401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7142162" y="350519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NBC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6380162" y="3809999"/>
            <a:ext cx="500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27762" y="3200399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2809876" y="4889780"/>
            <a:ext cx="696912" cy="520419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NHE3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3713162" y="4724399"/>
            <a:ext cx="4090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2722562" y="5410199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H="1">
            <a:off x="2516187" y="488978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2189162" y="5225845"/>
            <a:ext cx="500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53" name="52 - Ευθύγραμμο βέλος σύνδεσης"/>
          <p:cNvCxnSpPr/>
          <p:nvPr/>
        </p:nvCxnSpPr>
        <p:spPr bwMode="auto">
          <a:xfrm rot="10800000">
            <a:off x="2036762" y="2470354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4017962" y="228599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55" name="54 - Ευθύγραμμο βέλος σύνδεσης"/>
          <p:cNvCxnSpPr/>
          <p:nvPr/>
        </p:nvCxnSpPr>
        <p:spPr bwMode="auto">
          <a:xfrm rot="10800000">
            <a:off x="6456362" y="4495799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6075362" y="434339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7" name="56 - Διάγραμμα ροής: Έξοδος σε μέσο άμεσης πρόσβασης"/>
          <p:cNvSpPr/>
          <p:nvPr/>
        </p:nvSpPr>
        <p:spPr bwMode="auto">
          <a:xfrm rot="10800000">
            <a:off x="6608762" y="4359376"/>
            <a:ext cx="1447800" cy="276532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7142162" y="4343399"/>
            <a:ext cx="8659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KCNN</a:t>
            </a: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9" name="58 - Διάγραμμα ροής: Έξοδος σε μέσο άμεσης πρόσβασης"/>
          <p:cNvSpPr/>
          <p:nvPr/>
        </p:nvSpPr>
        <p:spPr bwMode="auto">
          <a:xfrm>
            <a:off x="2646362" y="2285999"/>
            <a:ext cx="990600" cy="276532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6" name="5 - Ευθεία γραμμή σύνδεσης"/>
          <p:cNvCxnSpPr>
            <a:endCxn id="57" idx="3"/>
          </p:cNvCxnSpPr>
          <p:nvPr/>
        </p:nvCxnSpPr>
        <p:spPr bwMode="auto">
          <a:xfrm>
            <a:off x="6608762" y="4495799"/>
            <a:ext cx="482600" cy="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6 - Ευθεία γραμμή σύνδεσης"/>
          <p:cNvCxnSpPr/>
          <p:nvPr/>
        </p:nvCxnSpPr>
        <p:spPr bwMode="auto">
          <a:xfrm>
            <a:off x="3332162" y="2470354"/>
            <a:ext cx="304800" cy="19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60 - Έλλειψη"/>
          <p:cNvSpPr/>
          <p:nvPr/>
        </p:nvSpPr>
        <p:spPr bwMode="auto">
          <a:xfrm>
            <a:off x="2743200" y="3962400"/>
            <a:ext cx="762000" cy="4572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2743200" y="4038600"/>
            <a:ext cx="76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DRA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63" name="62 - Ευθύγραμμο βέλος σύνδεσης"/>
          <p:cNvCxnSpPr/>
          <p:nvPr/>
        </p:nvCxnSpPr>
        <p:spPr bwMode="auto">
          <a:xfrm rot="10800000">
            <a:off x="2438400" y="39624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63 - Ευθύγραμμο βέλος σύνδεσης"/>
          <p:cNvCxnSpPr/>
          <p:nvPr/>
        </p:nvCxnSpPr>
        <p:spPr bwMode="auto">
          <a:xfrm rot="10800000">
            <a:off x="2438400" y="44196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1981200" y="42672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3886200" y="3778045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67" name="66 - Ευθύγραμμο βέλος σύνδεσης"/>
          <p:cNvCxnSpPr/>
          <p:nvPr/>
        </p:nvCxnSpPr>
        <p:spPr bwMode="auto">
          <a:xfrm rot="10800000" flipV="1">
            <a:off x="6303962" y="5243743"/>
            <a:ext cx="2057400" cy="140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8" name="Rectangle 22"/>
          <p:cNvSpPr>
            <a:spLocks noChangeArrowheads="1"/>
          </p:cNvSpPr>
          <p:nvPr/>
        </p:nvSpPr>
        <p:spPr bwMode="auto">
          <a:xfrm>
            <a:off x="5922962" y="510539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9" name="68 - Διάγραμμα ροής: Έξοδος σε μέσο άμεσης πρόσβασης"/>
          <p:cNvSpPr/>
          <p:nvPr/>
        </p:nvSpPr>
        <p:spPr bwMode="auto">
          <a:xfrm rot="10800000">
            <a:off x="6532562" y="5105399"/>
            <a:ext cx="1524000" cy="276532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6913562" y="5105399"/>
            <a:ext cx="1219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KCNQ1/E3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71" name="70 - Ευθεία γραμμή σύνδεσης"/>
          <p:cNvCxnSpPr/>
          <p:nvPr/>
        </p:nvCxnSpPr>
        <p:spPr bwMode="auto">
          <a:xfrm rot="10800000" flipH="1">
            <a:off x="6532562" y="5257799"/>
            <a:ext cx="508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77 - Έλλειψη"/>
          <p:cNvSpPr/>
          <p:nvPr/>
        </p:nvSpPr>
        <p:spPr bwMode="auto">
          <a:xfrm>
            <a:off x="6761162" y="5791199"/>
            <a:ext cx="1143000" cy="5334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6837362" y="58673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NKCC1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1" name="80 - Ευθύγραμμο βέλος σύνδεσης"/>
          <p:cNvCxnSpPr/>
          <p:nvPr/>
        </p:nvCxnSpPr>
        <p:spPr bwMode="auto">
          <a:xfrm rot="10800000">
            <a:off x="6456362" y="5791199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3" name="82 - Ευθύγραμμο βέλος σύνδεσης"/>
          <p:cNvCxnSpPr/>
          <p:nvPr/>
        </p:nvCxnSpPr>
        <p:spPr bwMode="auto">
          <a:xfrm rot="10800000">
            <a:off x="6456362" y="6324599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8437562" y="5562599"/>
            <a:ext cx="500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5" name="Rectangle 22"/>
          <p:cNvSpPr>
            <a:spLocks noChangeArrowheads="1"/>
          </p:cNvSpPr>
          <p:nvPr/>
        </p:nvSpPr>
        <p:spPr bwMode="auto">
          <a:xfrm>
            <a:off x="8437562" y="6172199"/>
            <a:ext cx="3818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</a:t>
            </a:r>
            <a:r>
              <a:rPr lang="en-US" sz="1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6" name="Rectangle 20"/>
          <p:cNvSpPr>
            <a:spLocks noChangeArrowheads="1"/>
          </p:cNvSpPr>
          <p:nvPr/>
        </p:nvSpPr>
        <p:spPr bwMode="auto">
          <a:xfrm>
            <a:off x="8437562" y="5867399"/>
            <a:ext cx="5261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7" name="86 - Διάγραμμα ροής: Έξοδος σε μέσο άμεσης πρόσβασης"/>
          <p:cNvSpPr/>
          <p:nvPr/>
        </p:nvSpPr>
        <p:spPr bwMode="auto">
          <a:xfrm>
            <a:off x="2493962" y="1981199"/>
            <a:ext cx="1295400" cy="153988"/>
          </a:xfrm>
          <a:prstGeom prst="flowChartMagneticDrum">
            <a:avLst/>
          </a:prstGeom>
          <a:solidFill>
            <a:schemeClr val="bg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8" name="Rectangle 20"/>
          <p:cNvSpPr>
            <a:spLocks noChangeArrowheads="1"/>
          </p:cNvSpPr>
          <p:nvPr/>
        </p:nvSpPr>
        <p:spPr bwMode="auto">
          <a:xfrm>
            <a:off x="4132262" y="1906587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96" name="95 - Ευθεία γραμμή σύνδεσης"/>
          <p:cNvCxnSpPr>
            <a:stCxn id="87" idx="4"/>
            <a:endCxn id="87" idx="3"/>
          </p:cNvCxnSpPr>
          <p:nvPr/>
        </p:nvCxnSpPr>
        <p:spPr bwMode="auto">
          <a:xfrm flipH="1">
            <a:off x="3357562" y="2058193"/>
            <a:ext cx="431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60 - Έλλειψη"/>
          <p:cNvSpPr/>
          <p:nvPr/>
        </p:nvSpPr>
        <p:spPr bwMode="auto">
          <a:xfrm>
            <a:off x="2743200" y="2971800"/>
            <a:ext cx="7620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7" name="61 - TextBox"/>
          <p:cNvSpPr txBox="1"/>
          <p:nvPr/>
        </p:nvSpPr>
        <p:spPr>
          <a:xfrm>
            <a:off x="2743200" y="3048000"/>
            <a:ext cx="76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PAT-1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0" name="62 - Ευθύγραμμο βέλος σύνδεσης"/>
          <p:cNvCxnSpPr/>
          <p:nvPr/>
        </p:nvCxnSpPr>
        <p:spPr bwMode="auto">
          <a:xfrm rot="10800000">
            <a:off x="2438400" y="29718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63 - Ευθύγραμμο βέλος σύνδεσης"/>
          <p:cNvCxnSpPr/>
          <p:nvPr/>
        </p:nvCxnSpPr>
        <p:spPr bwMode="auto">
          <a:xfrm rot="10800000">
            <a:off x="2438400" y="34290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1" name="Rectangle 20"/>
          <p:cNvSpPr>
            <a:spLocks noChangeArrowheads="1"/>
          </p:cNvSpPr>
          <p:nvPr/>
        </p:nvSpPr>
        <p:spPr bwMode="auto">
          <a:xfrm>
            <a:off x="3962400" y="28194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2" name="Rectangle 11"/>
          <p:cNvSpPr>
            <a:spLocks noChangeArrowheads="1"/>
          </p:cNvSpPr>
          <p:nvPr/>
        </p:nvSpPr>
        <p:spPr bwMode="auto">
          <a:xfrm>
            <a:off x="1524000" y="3200400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4" name="Line 18"/>
          <p:cNvSpPr>
            <a:spLocks noChangeShapeType="1"/>
          </p:cNvSpPr>
          <p:nvPr/>
        </p:nvSpPr>
        <p:spPr bwMode="auto">
          <a:xfrm>
            <a:off x="6913562" y="3428999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Line 18"/>
          <p:cNvSpPr>
            <a:spLocks noChangeShapeType="1"/>
          </p:cNvSpPr>
          <p:nvPr/>
        </p:nvSpPr>
        <p:spPr bwMode="auto">
          <a:xfrm>
            <a:off x="6913562" y="3962399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29"/>
          <p:cNvSpPr>
            <a:spLocks noChangeArrowheads="1"/>
          </p:cNvSpPr>
          <p:nvPr/>
        </p:nvSpPr>
        <p:spPr bwMode="auto">
          <a:xfrm>
            <a:off x="0" y="48006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1600" b="1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el-GR" sz="1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7" name="Rectangle 30"/>
          <p:cNvSpPr>
            <a:spLocks noChangeArrowheads="1"/>
          </p:cNvSpPr>
          <p:nvPr/>
        </p:nvSpPr>
        <p:spPr bwMode="auto">
          <a:xfrm>
            <a:off x="434975" y="6256337"/>
            <a:ext cx="1138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08" name="Rectangle 32"/>
          <p:cNvSpPr>
            <a:spLocks noChangeArrowheads="1"/>
          </p:cNvSpPr>
          <p:nvPr/>
        </p:nvSpPr>
        <p:spPr bwMode="auto">
          <a:xfrm>
            <a:off x="1371600" y="48006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09" name="Rectangle 33"/>
          <p:cNvSpPr>
            <a:spLocks noChangeArrowheads="1"/>
          </p:cNvSpPr>
          <p:nvPr/>
        </p:nvSpPr>
        <p:spPr bwMode="auto">
          <a:xfrm>
            <a:off x="834407" y="4724400"/>
            <a:ext cx="359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l-GR" sz="2400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Line 36"/>
          <p:cNvSpPr>
            <a:spLocks noChangeShapeType="1"/>
          </p:cNvSpPr>
          <p:nvPr/>
        </p:nvSpPr>
        <p:spPr bwMode="auto">
          <a:xfrm>
            <a:off x="990600" y="5181601"/>
            <a:ext cx="55562" cy="1074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Rectangle 37"/>
          <p:cNvSpPr>
            <a:spLocks noChangeArrowheads="1"/>
          </p:cNvSpPr>
          <p:nvPr/>
        </p:nvSpPr>
        <p:spPr bwMode="auto">
          <a:xfrm>
            <a:off x="1248514" y="5795962"/>
            <a:ext cx="7359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IV</a:t>
            </a:r>
            <a:endParaRPr lang="el-GR" sz="16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60"/>
          <p:cNvSpPr txBox="1">
            <a:spLocks noChangeArrowheads="1"/>
          </p:cNvSpPr>
          <p:nvPr/>
        </p:nvSpPr>
        <p:spPr bwMode="auto">
          <a:xfrm>
            <a:off x="3733800" y="5791200"/>
            <a:ext cx="1067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 +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96"/>
          <p:cNvSpPr>
            <a:spLocks noChangeArrowheads="1"/>
          </p:cNvSpPr>
          <p:nvPr/>
        </p:nvSpPr>
        <p:spPr bwMode="auto">
          <a:xfrm>
            <a:off x="3956790" y="6096000"/>
            <a:ext cx="657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II</a:t>
            </a:r>
            <a:endParaRPr lang="el-GR" sz="1600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Curved Connector 117"/>
          <p:cNvCxnSpPr/>
          <p:nvPr/>
        </p:nvCxnSpPr>
        <p:spPr bwMode="auto">
          <a:xfrm flipV="1">
            <a:off x="1524000" y="6019800"/>
            <a:ext cx="2133600" cy="3810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70 - Διάγραμμα ροής: Έξοδος σε μέσο άμεσης πρόσβασης"/>
          <p:cNvSpPr/>
          <p:nvPr/>
        </p:nvSpPr>
        <p:spPr bwMode="auto">
          <a:xfrm>
            <a:off x="2895600" y="5943600"/>
            <a:ext cx="533400" cy="152400"/>
          </a:xfrm>
          <a:prstGeom prst="flowChartMagneticDru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cxnSp>
        <p:nvCxnSpPr>
          <p:cNvPr id="120" name="Straight Connector 119"/>
          <p:cNvCxnSpPr>
            <a:stCxn id="119" idx="4"/>
            <a:endCxn id="119" idx="3"/>
          </p:cNvCxnSpPr>
          <p:nvPr/>
        </p:nvCxnSpPr>
        <p:spPr bwMode="auto">
          <a:xfrm flipH="1">
            <a:off x="3251200" y="6019800"/>
            <a:ext cx="177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29"/>
          <p:cNvSpPr>
            <a:spLocks noChangeArrowheads="1"/>
          </p:cNvSpPr>
          <p:nvPr/>
        </p:nvSpPr>
        <p:spPr bwMode="auto">
          <a:xfrm>
            <a:off x="4953000" y="55626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1600" b="1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endParaRPr lang="el-GR" sz="1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4" name="Rectangle 32"/>
          <p:cNvSpPr>
            <a:spLocks noChangeArrowheads="1"/>
          </p:cNvSpPr>
          <p:nvPr/>
        </p:nvSpPr>
        <p:spPr bwMode="auto">
          <a:xfrm>
            <a:off x="4495800" y="51816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126" name="Straight Arrow Connector 125"/>
          <p:cNvCxnSpPr>
            <a:endCxn id="123" idx="1"/>
          </p:cNvCxnSpPr>
          <p:nvPr/>
        </p:nvCxnSpPr>
        <p:spPr bwMode="auto">
          <a:xfrm flipV="1">
            <a:off x="4724400" y="5730875"/>
            <a:ext cx="228600" cy="1365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8" name="Straight Arrow Connector 127"/>
          <p:cNvCxnSpPr>
            <a:endCxn id="124" idx="2"/>
          </p:cNvCxnSpPr>
          <p:nvPr/>
        </p:nvCxnSpPr>
        <p:spPr bwMode="auto">
          <a:xfrm rot="5400000" flipH="1" flipV="1">
            <a:off x="4541044" y="5625306"/>
            <a:ext cx="273050" cy="587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rot="10800000">
            <a:off x="4114800" y="4876800"/>
            <a:ext cx="533400" cy="2889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rot="16200000" flipV="1">
            <a:off x="4122737" y="4564063"/>
            <a:ext cx="1355726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5" name="Straight Arrow Connector 134"/>
          <p:cNvCxnSpPr>
            <a:stCxn id="123" idx="0"/>
            <a:endCxn id="31" idx="1"/>
          </p:cNvCxnSpPr>
          <p:nvPr/>
        </p:nvCxnSpPr>
        <p:spPr bwMode="auto">
          <a:xfrm rot="5400000" flipH="1" flipV="1">
            <a:off x="4685213" y="4020051"/>
            <a:ext cx="2192924" cy="8921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800" dirty="0" smtClean="0"/>
              <a:t>Το </a:t>
            </a:r>
            <a:r>
              <a:rPr lang="en-US" sz="2800" dirty="0" smtClean="0"/>
              <a:t>pH</a:t>
            </a:r>
            <a:r>
              <a:rPr lang="el-GR" sz="2800" dirty="0" smtClean="0"/>
              <a:t> του εντερικού αυλού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H </a:t>
            </a:r>
            <a:r>
              <a:rPr lang="el-GR" sz="2800" dirty="0" smtClean="0"/>
              <a:t>συγκέντρωση </a:t>
            </a:r>
            <a:r>
              <a:rPr lang="en-US" sz="2800" dirty="0" smtClean="0"/>
              <a:t>Na</a:t>
            </a:r>
            <a:r>
              <a:rPr lang="el-GR" sz="2800" baseline="30000" dirty="0" smtClean="0"/>
              <a:t>+</a:t>
            </a:r>
            <a:r>
              <a:rPr lang="el-GR" sz="2800" dirty="0" smtClean="0"/>
              <a:t> του εντερικού αυλού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Η συγκέντρωση </a:t>
            </a:r>
            <a:r>
              <a:rPr lang="en-US" sz="2800" dirty="0" err="1" smtClean="0"/>
              <a:t>Cl</a:t>
            </a:r>
            <a:r>
              <a:rPr lang="el-GR" sz="2800" baseline="30000" dirty="0" smtClean="0"/>
              <a:t>-</a:t>
            </a:r>
            <a:r>
              <a:rPr lang="el-GR" sz="2800" dirty="0" smtClean="0"/>
              <a:t> του εντερικού αυλού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Το ενδοκυττάριο </a:t>
            </a:r>
            <a:r>
              <a:rPr lang="en-US" sz="2800" dirty="0" smtClean="0"/>
              <a:t>pH</a:t>
            </a:r>
            <a:endParaRPr lang="el-GR" sz="2800" dirty="0" smtClean="0"/>
          </a:p>
          <a:p>
            <a:pPr>
              <a:lnSpc>
                <a:spcPct val="150000"/>
              </a:lnSpc>
            </a:pPr>
            <a:r>
              <a:rPr lang="el-GR" sz="2800" dirty="0" smtClean="0"/>
              <a:t>Το αρτηριακό </a:t>
            </a:r>
            <a:r>
              <a:rPr lang="en-US" sz="2800" dirty="0" smtClean="0"/>
              <a:t>pH 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Η </a:t>
            </a:r>
            <a:r>
              <a:rPr lang="en-US" sz="2800" dirty="0" smtClean="0"/>
              <a:t>PCO</a:t>
            </a:r>
            <a:r>
              <a:rPr lang="el-GR" sz="2800" baseline="-25000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Χολινεργική διέγερση</a:t>
            </a:r>
            <a:endParaRPr lang="en-US" sz="2800" dirty="0" smtClean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304800" y="152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Παράγοντες που επηρεάζουν την επαναρρόφηση των διττανθρακικών στο </a:t>
            </a:r>
            <a:r>
              <a:rPr lang="el-GR" sz="3200" i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έντερο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7086600" y="1082777"/>
            <a:ext cx="1752600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Βασική πλευρά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343400" y="9906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Εντερο κύτταρο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33400" y="1066800"/>
            <a:ext cx="1447800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124200" y="1524000"/>
            <a:ext cx="4322762" cy="4724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2809876" y="4889780"/>
            <a:ext cx="696912" cy="520419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NHE3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3713162" y="4724399"/>
            <a:ext cx="4090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2722562" y="5410199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H="1">
            <a:off x="2516187" y="488978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2189162" y="5225845"/>
            <a:ext cx="500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" name="60 - Έλλειψη"/>
          <p:cNvSpPr/>
          <p:nvPr/>
        </p:nvSpPr>
        <p:spPr bwMode="auto">
          <a:xfrm>
            <a:off x="2438400" y="3352800"/>
            <a:ext cx="1371600" cy="685800"/>
          </a:xfrm>
          <a:prstGeom prst="ellipse">
            <a:avLst/>
          </a:prstGeom>
          <a:solidFill>
            <a:srgbClr val="0070C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2743200" y="3505200"/>
            <a:ext cx="7620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DRA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63" name="62 - Ευθύγραμμο βέλος σύνδεσης"/>
          <p:cNvCxnSpPr/>
          <p:nvPr/>
        </p:nvCxnSpPr>
        <p:spPr bwMode="auto">
          <a:xfrm rot="10800000">
            <a:off x="2438400" y="3352800"/>
            <a:ext cx="1447800" cy="19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63 - Ευθύγραμμο βέλος σύνδεσης"/>
          <p:cNvCxnSpPr/>
          <p:nvPr/>
        </p:nvCxnSpPr>
        <p:spPr bwMode="auto">
          <a:xfrm rot="10800000">
            <a:off x="2438400" y="4038600"/>
            <a:ext cx="1447800" cy="19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1981200" y="38862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3886200" y="3200400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6" name="60 - Έλλειψη"/>
          <p:cNvSpPr/>
          <p:nvPr/>
        </p:nvSpPr>
        <p:spPr bwMode="auto">
          <a:xfrm>
            <a:off x="2743200" y="2209800"/>
            <a:ext cx="7620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7" name="61 - TextBox"/>
          <p:cNvSpPr txBox="1"/>
          <p:nvPr/>
        </p:nvSpPr>
        <p:spPr>
          <a:xfrm>
            <a:off x="2743200" y="2286000"/>
            <a:ext cx="762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PAT-1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0" name="62 - Ευθύγραμμο βέλος σύνδεσης"/>
          <p:cNvCxnSpPr/>
          <p:nvPr/>
        </p:nvCxnSpPr>
        <p:spPr bwMode="auto">
          <a:xfrm rot="10800000">
            <a:off x="2438400" y="22098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63 - Ευθύγραμμο βέλος σύνδεσης"/>
          <p:cNvCxnSpPr/>
          <p:nvPr/>
        </p:nvCxnSpPr>
        <p:spPr bwMode="auto">
          <a:xfrm rot="10800000">
            <a:off x="2438400" y="26670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1" name="Rectangle 20"/>
          <p:cNvSpPr>
            <a:spLocks noChangeArrowheads="1"/>
          </p:cNvSpPr>
          <p:nvPr/>
        </p:nvSpPr>
        <p:spPr bwMode="auto">
          <a:xfrm>
            <a:off x="3962400" y="20574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2" name="Rectangle 11"/>
          <p:cNvSpPr>
            <a:spLocks noChangeArrowheads="1"/>
          </p:cNvSpPr>
          <p:nvPr/>
        </p:nvSpPr>
        <p:spPr bwMode="auto">
          <a:xfrm>
            <a:off x="1524000" y="2438400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8600" y="3200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pH =6,9</a:t>
            </a:r>
            <a:endParaRPr lang="en-US" sz="3200" dirty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81600" y="3276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n-lt"/>
              </a:rPr>
              <a:t>pH</a:t>
            </a:r>
            <a:r>
              <a:rPr lang="en-US" sz="3200" baseline="-25000" dirty="0" err="1" smtClean="0">
                <a:latin typeface="+mn-lt"/>
              </a:rPr>
              <a:t>i</a:t>
            </a:r>
            <a:r>
              <a:rPr lang="en-US" sz="3200" dirty="0" smtClean="0">
                <a:latin typeface="+mn-lt"/>
              </a:rPr>
              <a:t> =7,4</a:t>
            </a:r>
            <a:endParaRPr lang="en-US" sz="3200" dirty="0">
              <a:latin typeface="+mn-lt"/>
            </a:endParaRPr>
          </a:p>
        </p:txBody>
      </p:sp>
      <p:sp>
        <p:nvSpPr>
          <p:cNvPr id="99" name="Title 98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914400"/>
          </a:xfrm>
        </p:spPr>
        <p:txBody>
          <a:bodyPr/>
          <a:lstStyle/>
          <a:p>
            <a:pPr algn="ctr"/>
            <a:r>
              <a:rPr lang="el-GR" sz="3200" dirty="0" smtClean="0"/>
              <a:t>Το </a:t>
            </a:r>
            <a:r>
              <a:rPr lang="en-US" sz="3200" dirty="0" smtClean="0"/>
              <a:t>pH</a:t>
            </a:r>
            <a:r>
              <a:rPr lang="el-GR" sz="3200" dirty="0" smtClean="0"/>
              <a:t> του εντερικού αυλού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Xia W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et al</a:t>
            </a:r>
            <a:r>
              <a:rPr lang="el-GR" sz="1200" dirty="0" smtClean="0">
                <a:solidFill>
                  <a:srgbClr val="FFC000"/>
                </a:solidFill>
                <a:latin typeface="+mn-lt"/>
              </a:rPr>
              <a:t>,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Pflugers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Arch. 2014 Aug;466(8):1541-56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7086600" y="1082777"/>
            <a:ext cx="1752600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Βασική πλευρά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343400" y="9906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Εντερο κύτταρο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533400" y="1066800"/>
            <a:ext cx="1447800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124200" y="1524000"/>
            <a:ext cx="4322762" cy="480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Oval 16"/>
          <p:cNvSpPr>
            <a:spLocks noChangeArrowheads="1"/>
          </p:cNvSpPr>
          <p:nvPr/>
        </p:nvSpPr>
        <p:spPr bwMode="auto">
          <a:xfrm>
            <a:off x="2362200" y="4800600"/>
            <a:ext cx="1533524" cy="105382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NHE3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9" name="Rectangle 17"/>
          <p:cNvSpPr>
            <a:spLocks noChangeArrowheads="1"/>
          </p:cNvSpPr>
          <p:nvPr/>
        </p:nvSpPr>
        <p:spPr bwMode="auto">
          <a:xfrm>
            <a:off x="3886200" y="4648200"/>
            <a:ext cx="4090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2590800" y="5867400"/>
            <a:ext cx="11366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H="1">
            <a:off x="2514600" y="4800600"/>
            <a:ext cx="12239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2057400" y="5715000"/>
            <a:ext cx="5004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1" name="60 - Έλλειψη"/>
          <p:cNvSpPr/>
          <p:nvPr/>
        </p:nvSpPr>
        <p:spPr bwMode="auto">
          <a:xfrm>
            <a:off x="2667000" y="3505200"/>
            <a:ext cx="838200" cy="533400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2743200" y="3581400"/>
            <a:ext cx="7620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DRA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63" name="62 - Ευθύγραμμο βέλος σύνδεσης"/>
          <p:cNvCxnSpPr/>
          <p:nvPr/>
        </p:nvCxnSpPr>
        <p:spPr bwMode="auto">
          <a:xfrm rot="10800000">
            <a:off x="2362200" y="35052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63 - Ευθύγραμμο βέλος σύνδεσης"/>
          <p:cNvCxnSpPr/>
          <p:nvPr/>
        </p:nvCxnSpPr>
        <p:spPr bwMode="auto">
          <a:xfrm rot="10800000">
            <a:off x="2438400" y="4038600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1981200" y="38862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6" name="Rectangle 11"/>
          <p:cNvSpPr>
            <a:spLocks noChangeArrowheads="1"/>
          </p:cNvSpPr>
          <p:nvPr/>
        </p:nvSpPr>
        <p:spPr bwMode="auto">
          <a:xfrm>
            <a:off x="3886200" y="3352800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76" name="60 - Έλλειψη"/>
          <p:cNvSpPr/>
          <p:nvPr/>
        </p:nvSpPr>
        <p:spPr bwMode="auto">
          <a:xfrm>
            <a:off x="2438400" y="2057400"/>
            <a:ext cx="1371600" cy="990600"/>
          </a:xfrm>
          <a:prstGeom prst="ellipse">
            <a:avLst/>
          </a:prstGeom>
          <a:solidFill>
            <a:srgbClr val="92D050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7" name="61 - TextBox"/>
          <p:cNvSpPr txBox="1"/>
          <p:nvPr/>
        </p:nvSpPr>
        <p:spPr>
          <a:xfrm>
            <a:off x="2667000" y="2362200"/>
            <a:ext cx="990600" cy="400110"/>
          </a:xfrm>
          <a:prstGeom prst="rect">
            <a:avLst/>
          </a:prstGeom>
          <a:noFill/>
          <a:ln w="57150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PAT-1</a:t>
            </a:r>
            <a:endParaRPr lang="el-G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80" name="62 - Ευθύγραμμο βέλος σύνδεσης"/>
          <p:cNvCxnSpPr/>
          <p:nvPr/>
        </p:nvCxnSpPr>
        <p:spPr bwMode="auto">
          <a:xfrm rot="10800000">
            <a:off x="2438400" y="2057400"/>
            <a:ext cx="1447800" cy="19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9" name="63 - Ευθύγραμμο βέλος σύνδεσης"/>
          <p:cNvCxnSpPr/>
          <p:nvPr/>
        </p:nvCxnSpPr>
        <p:spPr bwMode="auto">
          <a:xfrm rot="10800000">
            <a:off x="2514600" y="3048000"/>
            <a:ext cx="1447800" cy="192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1" name="Rectangle 20"/>
          <p:cNvSpPr>
            <a:spLocks noChangeArrowheads="1"/>
          </p:cNvSpPr>
          <p:nvPr/>
        </p:nvSpPr>
        <p:spPr bwMode="auto">
          <a:xfrm>
            <a:off x="3962400" y="20574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2" name="Rectangle 11"/>
          <p:cNvSpPr>
            <a:spLocks noChangeArrowheads="1"/>
          </p:cNvSpPr>
          <p:nvPr/>
        </p:nvSpPr>
        <p:spPr bwMode="auto">
          <a:xfrm>
            <a:off x="1600200" y="2819400"/>
            <a:ext cx="8322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28600" y="3200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pH =</a:t>
            </a:r>
            <a:r>
              <a:rPr lang="el-GR" sz="3200" dirty="0" smtClean="0">
                <a:latin typeface="+mn-lt"/>
              </a:rPr>
              <a:t>7,4</a:t>
            </a:r>
            <a:endParaRPr lang="en-US" sz="3200" dirty="0"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181600" y="32766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+mn-lt"/>
              </a:rPr>
              <a:t>pH</a:t>
            </a:r>
            <a:r>
              <a:rPr lang="en-US" sz="3200" baseline="-25000" dirty="0" err="1" smtClean="0">
                <a:latin typeface="+mn-lt"/>
              </a:rPr>
              <a:t>i</a:t>
            </a:r>
            <a:r>
              <a:rPr lang="en-US" sz="3200" dirty="0" smtClean="0">
                <a:latin typeface="+mn-lt"/>
              </a:rPr>
              <a:t> =7,4</a:t>
            </a:r>
            <a:endParaRPr lang="en-US" sz="3200" dirty="0">
              <a:latin typeface="+mn-lt"/>
            </a:endParaRPr>
          </a:p>
        </p:txBody>
      </p:sp>
      <p:sp>
        <p:nvSpPr>
          <p:cNvPr id="99" name="Title 98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914400"/>
          </a:xfrm>
        </p:spPr>
        <p:txBody>
          <a:bodyPr/>
          <a:lstStyle/>
          <a:p>
            <a:pPr algn="ctr"/>
            <a:r>
              <a:rPr lang="el-GR" sz="3200" dirty="0" smtClean="0"/>
              <a:t>Το </a:t>
            </a:r>
            <a:r>
              <a:rPr lang="en-US" sz="3200" dirty="0" smtClean="0"/>
              <a:t>pH</a:t>
            </a:r>
            <a:r>
              <a:rPr lang="el-GR" sz="3200" dirty="0" smtClean="0"/>
              <a:t> του εντερικού αυλού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457200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Xia W, Yu Q et al. </a:t>
            </a:r>
            <a:r>
              <a:rPr lang="en-US" sz="1200" dirty="0" err="1" smtClean="0">
                <a:solidFill>
                  <a:srgbClr val="FFC000"/>
                </a:solidFill>
                <a:latin typeface="+mn-lt"/>
              </a:rPr>
              <a:t>Pflugers</a:t>
            </a:r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 Arch. 2014 Aug;466(8):1541-56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1143000"/>
          </a:xfrm>
        </p:spPr>
        <p:txBody>
          <a:bodyPr/>
          <a:lstStyle/>
          <a:p>
            <a:pPr algn="ctr"/>
            <a:r>
              <a:rPr lang="el-GR" dirty="0" smtClean="0"/>
              <a:t>Επαναρρόφηση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HCO</a:t>
            </a:r>
            <a:r>
              <a:rPr lang="el-GR" baseline="-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3</a:t>
            </a:r>
            <a:r>
              <a:rPr lang="el-GR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2800" dirty="0" smtClean="0"/>
              <a:t>Απαραίτητη η ύπαρξη </a:t>
            </a:r>
            <a:r>
              <a:rPr lang="en-US" sz="2800" dirty="0" err="1" smtClean="0"/>
              <a:t>NaCl</a:t>
            </a:r>
            <a:r>
              <a:rPr lang="en-US" sz="2800" dirty="0" smtClean="0"/>
              <a:t> </a:t>
            </a:r>
            <a:r>
              <a:rPr lang="el-GR" sz="2800" dirty="0" smtClean="0"/>
              <a:t>στον αυλό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Το ενδοκυττάριο </a:t>
            </a:r>
            <a:r>
              <a:rPr lang="en-US" sz="2800" dirty="0" smtClean="0"/>
              <a:t>pH </a:t>
            </a:r>
            <a:r>
              <a:rPr lang="el-GR" sz="2800" dirty="0" smtClean="0"/>
              <a:t>ελέγχει τη δράση του </a:t>
            </a:r>
            <a:r>
              <a:rPr lang="en-US" sz="2800" dirty="0" smtClean="0"/>
              <a:t>NHE3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Αρτηριακό </a:t>
            </a:r>
            <a:r>
              <a:rPr lang="en-US" sz="2800" dirty="0" smtClean="0"/>
              <a:t>pH </a:t>
            </a:r>
            <a:r>
              <a:rPr lang="el-GR" sz="2800" dirty="0" smtClean="0"/>
              <a:t>= αντικρουόμενες μελέτες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Η αύξηση </a:t>
            </a:r>
            <a:r>
              <a:rPr lang="en-US" sz="2800" dirty="0" smtClean="0"/>
              <a:t>PCO</a:t>
            </a:r>
            <a:r>
              <a:rPr lang="el-GR" sz="2800" baseline="-25000" dirty="0" smtClean="0"/>
              <a:t>2 </a:t>
            </a:r>
            <a:r>
              <a:rPr lang="el-GR" sz="2800" dirty="0" smtClean="0"/>
              <a:t>φαίνεται να αυξάνει την επαναρρόφηση</a:t>
            </a:r>
          </a:p>
          <a:p>
            <a:pPr>
              <a:lnSpc>
                <a:spcPct val="150000"/>
              </a:lnSpc>
            </a:pPr>
            <a:r>
              <a:rPr lang="el-GR" sz="2800" dirty="0" smtClean="0"/>
              <a:t>Ατροπίνη → αυξάνει την επαναρρόφηση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Μηχανισμοί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/>
          <a:lstStyle/>
          <a:p>
            <a:pPr algn="ctr"/>
            <a:r>
              <a:rPr lang="el-GR" sz="2800" dirty="0" smtClean="0">
                <a:solidFill>
                  <a:srgbClr val="FFC000"/>
                </a:solidFill>
              </a:rPr>
              <a:t>Διέγερση ΝΗΕ3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Νορεπινεφρίνη </a:t>
            </a:r>
          </a:p>
          <a:p>
            <a:r>
              <a:rPr lang="el-GR" dirty="0" smtClean="0"/>
              <a:t>Σωματοστατίνη </a:t>
            </a:r>
          </a:p>
          <a:p>
            <a:r>
              <a:rPr lang="el-GR" dirty="0" smtClean="0"/>
              <a:t>Οπιοειδή </a:t>
            </a:r>
          </a:p>
          <a:p>
            <a:r>
              <a:rPr lang="el-GR" dirty="0" smtClean="0"/>
              <a:t>Νευροπεπτίδιο </a:t>
            </a:r>
            <a:r>
              <a:rPr lang="en-US" dirty="0" smtClean="0"/>
              <a:t>Y</a:t>
            </a:r>
            <a:r>
              <a:rPr lang="el-GR" dirty="0" smtClean="0"/>
              <a:t>  </a:t>
            </a:r>
          </a:p>
          <a:p>
            <a:r>
              <a:rPr lang="el-GR" dirty="0" smtClean="0"/>
              <a:t>Πεπτίδιο ΥΥ</a:t>
            </a:r>
          </a:p>
          <a:p>
            <a:r>
              <a:rPr lang="el-GR" dirty="0" smtClean="0"/>
              <a:t>Γλυκοκορτικοειδή (όχι τα αλατοκορτικοειδή) </a:t>
            </a:r>
          </a:p>
          <a:p>
            <a:r>
              <a:rPr lang="el-GR" dirty="0" smtClean="0"/>
              <a:t>Αγγειοτενσίνη ΙΙ χαμηλές δόσεις (</a:t>
            </a:r>
            <a:r>
              <a:rPr lang="en-US" dirty="0" smtClean="0"/>
              <a:t>AT</a:t>
            </a:r>
            <a:r>
              <a:rPr lang="el-GR" baseline="-25000" dirty="0" smtClean="0"/>
              <a:t>2</a:t>
            </a:r>
            <a:r>
              <a:rPr lang="en-US" dirty="0" smtClean="0"/>
              <a:t>R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041775" cy="639762"/>
          </a:xfrm>
        </p:spPr>
        <p:txBody>
          <a:bodyPr/>
          <a:lstStyle/>
          <a:p>
            <a:pPr algn="ctr"/>
            <a:r>
              <a:rPr lang="el-GR" sz="2800" dirty="0" smtClean="0">
                <a:solidFill>
                  <a:srgbClr val="FFC000"/>
                </a:solidFill>
              </a:rPr>
              <a:t>Αναστολή ΝΗΕ3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19600" y="2174874"/>
            <a:ext cx="4724401" cy="4683125"/>
          </a:xfrm>
        </p:spPr>
        <p:txBody>
          <a:bodyPr/>
          <a:lstStyle/>
          <a:p>
            <a:r>
              <a:rPr lang="el-GR" dirty="0" smtClean="0"/>
              <a:t>Ακετυλοχολίνη </a:t>
            </a:r>
          </a:p>
          <a:p>
            <a:r>
              <a:rPr lang="en-US" dirty="0" smtClean="0"/>
              <a:t>VIP</a:t>
            </a:r>
            <a:endParaRPr lang="el-GR" dirty="0" smtClean="0"/>
          </a:p>
          <a:p>
            <a:r>
              <a:rPr lang="el-GR" dirty="0" smtClean="0"/>
              <a:t>Ουσία </a:t>
            </a:r>
            <a:r>
              <a:rPr lang="en-US" dirty="0" smtClean="0"/>
              <a:t>P</a:t>
            </a:r>
            <a:endParaRPr lang="el-GR" dirty="0" smtClean="0"/>
          </a:p>
          <a:p>
            <a:r>
              <a:rPr lang="el-GR" dirty="0" smtClean="0"/>
              <a:t>Σεροτονίνη </a:t>
            </a:r>
          </a:p>
          <a:p>
            <a:r>
              <a:rPr lang="el-GR" dirty="0" smtClean="0"/>
              <a:t>Γουανιλίνη </a:t>
            </a:r>
          </a:p>
          <a:p>
            <a:r>
              <a:rPr lang="el-GR" dirty="0" smtClean="0"/>
              <a:t>Ουρογουανιλίνη </a:t>
            </a:r>
          </a:p>
          <a:p>
            <a:r>
              <a:rPr lang="el-GR" dirty="0" smtClean="0"/>
              <a:t>Νατριουρητικά πεπτίδια</a:t>
            </a:r>
          </a:p>
          <a:p>
            <a:r>
              <a:rPr lang="el-GR" dirty="0" smtClean="0"/>
              <a:t>Προστακυκλίνη Ε</a:t>
            </a:r>
            <a:r>
              <a:rPr lang="el-GR" baseline="-25000" dirty="0" smtClean="0"/>
              <a:t>2</a:t>
            </a:r>
          </a:p>
          <a:p>
            <a:r>
              <a:rPr lang="el-GR" dirty="0" smtClean="0"/>
              <a:t>Ισταμίνη </a:t>
            </a:r>
          </a:p>
          <a:p>
            <a:r>
              <a:rPr lang="el-GR" dirty="0" smtClean="0"/>
              <a:t>Διέγερση των Τ- λεμφοκυττάρων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1143000"/>
          </a:xfrm>
        </p:spPr>
        <p:txBody>
          <a:bodyPr/>
          <a:lstStyle/>
          <a:p>
            <a:pPr algn="ctr"/>
            <a:r>
              <a:rPr lang="el-GR" dirty="0" smtClean="0"/>
              <a:t>Συμπερασματικά στο νεφρό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876800"/>
          </a:xfrm>
        </p:spPr>
        <p:txBody>
          <a:bodyPr/>
          <a:lstStyle/>
          <a:p>
            <a:pPr lvl="0"/>
            <a:r>
              <a:rPr lang="el-GR" sz="2400" dirty="0" smtClean="0"/>
              <a:t>Αύξηση της επαναρρόφησης διττανθρακικών </a:t>
            </a:r>
          </a:p>
          <a:p>
            <a:pPr lvl="1"/>
            <a:r>
              <a:rPr lang="el-GR" sz="2000" dirty="0" smtClean="0"/>
              <a:t>η αυξημένη ποσότητα διηθούμενων διττανθρακικών</a:t>
            </a:r>
          </a:p>
          <a:p>
            <a:pPr lvl="1"/>
            <a:r>
              <a:rPr lang="el-GR" sz="2000" dirty="0" smtClean="0"/>
              <a:t>η αυξημένη ροή του διηθήματος</a:t>
            </a:r>
          </a:p>
          <a:p>
            <a:pPr lvl="1"/>
            <a:r>
              <a:rPr lang="el-GR" sz="2000" dirty="0" smtClean="0"/>
              <a:t>το χαμηλό αρτηριακό </a:t>
            </a:r>
            <a:r>
              <a:rPr lang="en-US" sz="2000" dirty="0" smtClean="0"/>
              <a:t>pH</a:t>
            </a:r>
            <a:endParaRPr lang="el-GR" sz="2000" dirty="0" smtClean="0"/>
          </a:p>
          <a:p>
            <a:pPr lvl="1"/>
            <a:r>
              <a:rPr lang="el-GR" sz="2000" dirty="0" smtClean="0"/>
              <a:t>το χαμηλό ενδοκυττάριο </a:t>
            </a:r>
            <a:r>
              <a:rPr lang="en-US" sz="2000" dirty="0" smtClean="0"/>
              <a:t>pH</a:t>
            </a:r>
            <a:endParaRPr lang="el-GR" sz="2000" dirty="0" smtClean="0"/>
          </a:p>
          <a:p>
            <a:pPr lvl="1"/>
            <a:r>
              <a:rPr lang="el-GR" sz="2000" dirty="0" smtClean="0"/>
              <a:t>η αυξημένη </a:t>
            </a:r>
            <a:r>
              <a:rPr lang="en-US" sz="2000" dirty="0" err="1" smtClean="0"/>
              <a:t>PaCO</a:t>
            </a:r>
            <a:r>
              <a:rPr lang="el-GR" sz="2000" baseline="-25000" dirty="0" smtClean="0"/>
              <a:t>2</a:t>
            </a:r>
          </a:p>
          <a:p>
            <a:pPr lvl="1"/>
            <a:r>
              <a:rPr lang="el-GR" sz="2000" dirty="0" smtClean="0"/>
              <a:t>η μειωμένη συγκέντρωση </a:t>
            </a:r>
            <a:r>
              <a:rPr lang="en-US" sz="2000" dirty="0" err="1" smtClean="0"/>
              <a:t>Cl</a:t>
            </a:r>
            <a:r>
              <a:rPr lang="el-GR" sz="2000" baseline="30000" dirty="0" smtClean="0"/>
              <a:t>-</a:t>
            </a:r>
          </a:p>
          <a:p>
            <a:pPr lvl="1"/>
            <a:r>
              <a:rPr lang="el-GR" sz="2000" dirty="0" smtClean="0"/>
              <a:t>η ενδοκυττάρια ένδεια </a:t>
            </a:r>
            <a:r>
              <a:rPr lang="en-US" sz="2000" dirty="0" smtClean="0"/>
              <a:t>K</a:t>
            </a:r>
            <a:r>
              <a:rPr lang="el-GR" sz="2000" baseline="30000" dirty="0" smtClean="0"/>
              <a:t>+</a:t>
            </a:r>
          </a:p>
          <a:p>
            <a:pPr lvl="1"/>
            <a:r>
              <a:rPr lang="el-GR" sz="2000" dirty="0" smtClean="0"/>
              <a:t>η μείωση του εξωκυτταρίου όγκου υγρών</a:t>
            </a:r>
          </a:p>
          <a:p>
            <a:pPr lvl="1"/>
            <a:r>
              <a:rPr lang="el-GR" sz="2000" dirty="0" smtClean="0"/>
              <a:t>τα κορτικοειδή και αλατοκορτικοειδή, η αγγειοτενσίνη ΙΙ, η ενδοθηλίνη, η νορεπινεφρίνη, η διηθούμενη αλβουμίνη και η αδενοσίνη</a:t>
            </a:r>
          </a:p>
          <a:p>
            <a:r>
              <a:rPr lang="el-GR" sz="2400" dirty="0" smtClean="0"/>
              <a:t>Μείωση της επαναρρόφησης των διττανθρακικών</a:t>
            </a:r>
          </a:p>
          <a:p>
            <a:pPr lvl="1"/>
            <a:r>
              <a:rPr lang="el-GR" sz="2000" dirty="0" smtClean="0"/>
              <a:t> η ντοπαμίνη, η παραθορμόνη, ο υποθυρεοειδισμός και η έλλειψη ΑΤΡ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495800"/>
          </a:xfrm>
        </p:spPr>
        <p:txBody>
          <a:bodyPr/>
          <a:lstStyle/>
          <a:p>
            <a:pPr lvl="0"/>
            <a:r>
              <a:rPr lang="el-GR" dirty="0" smtClean="0"/>
              <a:t>Συμβαίνει κυρίως στη </a:t>
            </a:r>
            <a:r>
              <a:rPr lang="el-GR" dirty="0" err="1" smtClean="0"/>
              <a:t>νήστιδα</a:t>
            </a:r>
            <a:endParaRPr lang="el-GR" dirty="0" smtClean="0"/>
          </a:p>
          <a:p>
            <a:pPr lvl="0"/>
            <a:r>
              <a:rPr lang="el-GR" dirty="0" smtClean="0"/>
              <a:t>Αύξηση της </a:t>
            </a:r>
            <a:r>
              <a:rPr lang="el-GR" dirty="0" err="1" smtClean="0"/>
              <a:t>επαναρρόφησης</a:t>
            </a:r>
            <a:r>
              <a:rPr lang="el-GR" dirty="0" smtClean="0"/>
              <a:t> </a:t>
            </a:r>
            <a:r>
              <a:rPr lang="el-GR" dirty="0" err="1" smtClean="0"/>
              <a:t>διττανθρακικών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/>
              <a:t>η αύξηση του </a:t>
            </a:r>
            <a:r>
              <a:rPr lang="en-US" dirty="0" smtClean="0"/>
              <a:t>pH </a:t>
            </a:r>
            <a:r>
              <a:rPr lang="el-GR" dirty="0" smtClean="0"/>
              <a:t>του εντερικού αυλού</a:t>
            </a:r>
          </a:p>
          <a:p>
            <a:pPr lvl="1"/>
            <a:r>
              <a:rPr lang="el-GR" dirty="0" smtClean="0"/>
              <a:t>η αυξημένη συγκέντρωση </a:t>
            </a:r>
            <a:r>
              <a:rPr lang="en-US" dirty="0" smtClean="0"/>
              <a:t>Na</a:t>
            </a:r>
            <a:r>
              <a:rPr lang="el-GR" baseline="30000" dirty="0" smtClean="0"/>
              <a:t>+</a:t>
            </a:r>
            <a:r>
              <a:rPr lang="el-GR" dirty="0" smtClean="0"/>
              <a:t> στον εντερικό αυλό </a:t>
            </a:r>
          </a:p>
          <a:p>
            <a:pPr lvl="1"/>
            <a:r>
              <a:rPr lang="el-GR" dirty="0" smtClean="0"/>
              <a:t>η μείωση του ενδοκυττάριου </a:t>
            </a:r>
            <a:r>
              <a:rPr lang="en-US" dirty="0" smtClean="0"/>
              <a:t>pH</a:t>
            </a:r>
            <a:endParaRPr lang="el-GR" dirty="0" smtClean="0"/>
          </a:p>
          <a:p>
            <a:pPr lvl="1"/>
            <a:r>
              <a:rPr lang="el-GR" dirty="0" smtClean="0"/>
              <a:t>η μείωση του αρτηριακού </a:t>
            </a:r>
            <a:r>
              <a:rPr lang="en-US" dirty="0" smtClean="0"/>
              <a:t>pH</a:t>
            </a:r>
            <a:r>
              <a:rPr lang="el-GR" dirty="0" smtClean="0"/>
              <a:t> ;;;</a:t>
            </a:r>
          </a:p>
          <a:p>
            <a:pPr lvl="1"/>
            <a:r>
              <a:rPr lang="el-GR" dirty="0" smtClean="0"/>
              <a:t>η αύξηση της </a:t>
            </a:r>
            <a:r>
              <a:rPr lang="en-US" dirty="0" smtClean="0"/>
              <a:t>PCO</a:t>
            </a:r>
            <a:r>
              <a:rPr lang="el-GR" baseline="-25000" dirty="0" smtClean="0"/>
              <a:t>2</a:t>
            </a:r>
          </a:p>
          <a:p>
            <a:pPr lvl="1"/>
            <a:r>
              <a:rPr lang="el-GR" dirty="0" smtClean="0"/>
              <a:t>η </a:t>
            </a:r>
            <a:r>
              <a:rPr lang="el-GR" dirty="0" err="1" smtClean="0"/>
              <a:t>ατροπίνη</a:t>
            </a:r>
            <a:endParaRPr lang="en-US" dirty="0" smtClean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algn="ctr"/>
            <a:r>
              <a:rPr lang="el-GR" dirty="0" smtClean="0"/>
              <a:t>Συμπερασματικά στο έντερο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2590800"/>
            <a:ext cx="4267200" cy="1143000"/>
          </a:xfrm>
        </p:spPr>
        <p:txBody>
          <a:bodyPr/>
          <a:lstStyle/>
          <a:p>
            <a:pPr algn="ctr"/>
            <a:r>
              <a:rPr lang="el-GR" dirty="0" smtClean="0"/>
              <a:t>ΕΥΧΑΡΙΣΤΩ</a:t>
            </a:r>
            <a:endParaRPr lang="en-US" dirty="0"/>
          </a:p>
        </p:txBody>
      </p:sp>
      <p:pic>
        <p:nvPicPr>
          <p:cNvPr id="1026" name="Picture 2" descr="G:\mary back up\Οι εικόνες μου\Inbox\IMG_20131123_072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1435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633478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Ξημέρωμα στο Βόλο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533400"/>
          </a:xfrm>
        </p:spPr>
        <p:txBody>
          <a:bodyPr/>
          <a:lstStyle/>
          <a:p>
            <a:pPr algn="ctr">
              <a:defRPr/>
            </a:pPr>
            <a:r>
              <a:rPr lang="el-GR" sz="4000" dirty="0" smtClean="0">
                <a:latin typeface="Times New Roman" pitchFamily="18" charset="0"/>
              </a:rPr>
              <a:t>Επαναρρόφηση </a:t>
            </a:r>
            <a:r>
              <a:rPr lang="en-US" sz="4000" dirty="0" smtClean="0">
                <a:latin typeface="Times New Roman" pitchFamily="18" charset="0"/>
              </a:rPr>
              <a:t>HCO</a:t>
            </a:r>
            <a:r>
              <a:rPr lang="en-US" sz="4000" baseline="-25000" dirty="0" smtClean="0">
                <a:latin typeface="Times New Roman" pitchFamily="18" charset="0"/>
              </a:rPr>
              <a:t>3</a:t>
            </a:r>
            <a:r>
              <a:rPr lang="el-GR" sz="4000" baseline="30000" dirty="0" smtClean="0">
                <a:latin typeface="Times New Roman" pitchFamily="18" charset="0"/>
              </a:rPr>
              <a:t>-</a:t>
            </a:r>
          </a:p>
        </p:txBody>
      </p:sp>
      <p:pic>
        <p:nvPicPr>
          <p:cNvPr id="12291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990600"/>
            <a:ext cx="814681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838200" y="1600200"/>
            <a:ext cx="3505200" cy="4191000"/>
          </a:xfrm>
          <a:prstGeom prst="rect">
            <a:avLst/>
          </a:prstGeom>
          <a:solidFill>
            <a:srgbClr val="33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l-GR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572000" y="1600200"/>
            <a:ext cx="3733800" cy="2362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ΕΓΓΥΣ ΣΩΛΗΝΑΡΙΑ</a:t>
            </a:r>
          </a:p>
          <a:p>
            <a:pPr algn="ctr" eaLnBrk="1" hangingPunct="1">
              <a:defRPr/>
            </a:pPr>
            <a:r>
              <a:rPr lang="el-GR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80-90%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572000" y="4191000"/>
            <a:ext cx="3733800" cy="8382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ΑΓΓΥΛΗ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HENLE </a:t>
            </a:r>
            <a:r>
              <a:rPr lang="el-GR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10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%</a:t>
            </a:r>
            <a:endParaRPr lang="el-GR" sz="2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219200" y="838200"/>
            <a:ext cx="265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ΔΙΗΘΗΣΗ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HCO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l-GR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648200" y="838200"/>
            <a:ext cx="383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ΕΠΑΝΑΡΡΟΦΗΣΗ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HCO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el-GR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1524000" y="3200400"/>
            <a:ext cx="221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4500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mEq/</a:t>
            </a:r>
            <a:r>
              <a:rPr lang="el-GR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μέρα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1752600" y="3733800"/>
            <a:ext cx="2011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i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(3,5 mEq/min)</a:t>
            </a:r>
            <a:endParaRPr lang="el-GR" sz="2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4572000" y="5257800"/>
            <a:ext cx="3733800" cy="5334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ΑΘΡ. ΣΩΛΗΝΑΡΙΑ </a:t>
            </a:r>
            <a:r>
              <a:rPr lang="el-GR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%</a:t>
            </a:r>
            <a:endParaRPr lang="el-GR" sz="2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1981200" y="60960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HCO</a:t>
            </a:r>
            <a:r>
              <a:rPr lang="en-US" sz="2400" b="1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en-US" sz="24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</a:t>
            </a:r>
            <a:r>
              <a:rPr lang="el-G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ΟΥΡΩΝ &lt;1%  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~</a:t>
            </a:r>
            <a:r>
              <a:rPr lang="el-G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mEq/24</a:t>
            </a:r>
            <a:r>
              <a:rPr lang="el-GR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ωρο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762000"/>
          </a:xfrm>
        </p:spPr>
        <p:txBody>
          <a:bodyPr/>
          <a:lstStyle/>
          <a:p>
            <a:pPr algn="ctr"/>
            <a:r>
              <a:rPr lang="el-GR" sz="4000" dirty="0" smtClean="0"/>
              <a:t>Εγγύς </a:t>
            </a:r>
            <a:r>
              <a:rPr lang="el-GR" sz="4000" dirty="0" err="1" smtClean="0"/>
              <a:t>εσπειραμένο</a:t>
            </a:r>
            <a:r>
              <a:rPr lang="el-GR" sz="4000" dirty="0" smtClean="0"/>
              <a:t> σωληνάριο</a:t>
            </a:r>
            <a:endParaRPr lang="el-GR" sz="40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429000" y="1981200"/>
            <a:ext cx="3757613" cy="40005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6761162" y="50292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 flipH="1">
            <a:off x="6629400" y="5029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>
            <a:off x="6608762" y="56007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6019800" y="48768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770562" y="54483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2" name="Oval 16"/>
          <p:cNvSpPr>
            <a:spLocks noChangeArrowheads="1"/>
          </p:cNvSpPr>
          <p:nvPr/>
        </p:nvSpPr>
        <p:spPr bwMode="auto">
          <a:xfrm>
            <a:off x="3059113" y="25098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4049713" y="23574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971800" y="31242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 flipH="1">
            <a:off x="2795588" y="25098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2449513" y="29670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6096000" y="29718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772400" y="220980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 flipH="1">
            <a:off x="6618287" y="23622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6705600" y="31305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1" name="Oval 25"/>
          <p:cNvSpPr>
            <a:spLocks noChangeArrowheads="1"/>
          </p:cNvSpPr>
          <p:nvPr/>
        </p:nvSpPr>
        <p:spPr bwMode="auto">
          <a:xfrm>
            <a:off x="6705600" y="236220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</a:t>
            </a:r>
            <a:endParaRPr lang="el-GR" sz="16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010400" y="10668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4572000" y="1066800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εγγύς </a:t>
            </a:r>
            <a:r>
              <a:rPr lang="el-GR" sz="16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εσπειραμένου</a:t>
            </a: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σωληναρίου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990600" y="1143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35 - Ευθύγραμμο βέλος σύνδεσης"/>
          <p:cNvCxnSpPr/>
          <p:nvPr/>
        </p:nvCxnSpPr>
        <p:spPr bwMode="auto">
          <a:xfrm rot="10800000">
            <a:off x="2341562" y="55245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4195762" y="53721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" name="37 - Διάγραμμα ροής: Έξοδος σε μέσο άμεσης πρόσβασης"/>
          <p:cNvSpPr/>
          <p:nvPr/>
        </p:nvSpPr>
        <p:spPr bwMode="auto">
          <a:xfrm>
            <a:off x="3027362" y="53721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38 - Ευθεία γραμμή σύνδεσης"/>
          <p:cNvCxnSpPr>
            <a:stCxn id="38" idx="3"/>
          </p:cNvCxnSpPr>
          <p:nvPr/>
        </p:nvCxnSpPr>
        <p:spPr bwMode="auto">
          <a:xfrm>
            <a:off x="3586162" y="5524500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41 - Στρογγυλεμένο ορθογώνιο"/>
          <p:cNvSpPr/>
          <p:nvPr/>
        </p:nvSpPr>
        <p:spPr bwMode="auto">
          <a:xfrm>
            <a:off x="3429000" y="6286500"/>
            <a:ext cx="3810000" cy="1143000"/>
          </a:xfrm>
          <a:prstGeom prst="roundRect">
            <a:avLst>
              <a:gd name="adj" fmla="val 3452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 bwMode="auto">
          <a:xfrm rot="5400000">
            <a:off x="3713956" y="6134100"/>
            <a:ext cx="304006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22"/>
          <p:cNvSpPr>
            <a:spLocks noChangeArrowheads="1"/>
          </p:cNvSpPr>
          <p:nvPr/>
        </p:nvSpPr>
        <p:spPr bwMode="auto">
          <a:xfrm>
            <a:off x="2493962" y="5981700"/>
            <a:ext cx="457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48" name="47 - Ευθύγραμμο βέλος σύνδεσης"/>
          <p:cNvCxnSpPr/>
          <p:nvPr/>
        </p:nvCxnSpPr>
        <p:spPr bwMode="auto">
          <a:xfrm>
            <a:off x="3027362" y="60579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54 - Ευθύγραμμο βέλος σύνδεσης"/>
          <p:cNvCxnSpPr/>
          <p:nvPr/>
        </p:nvCxnSpPr>
        <p:spPr bwMode="auto">
          <a:xfrm>
            <a:off x="3027362" y="61341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6" name="55 - Ευθύγραμμο βέλος σύνδεσης"/>
          <p:cNvCxnSpPr/>
          <p:nvPr/>
        </p:nvCxnSpPr>
        <p:spPr bwMode="auto">
          <a:xfrm>
            <a:off x="3027362" y="6210300"/>
            <a:ext cx="5105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61 - Ευθύγραμμο βέλος σύνδεσης"/>
          <p:cNvCxnSpPr/>
          <p:nvPr/>
        </p:nvCxnSpPr>
        <p:spPr bwMode="auto">
          <a:xfrm>
            <a:off x="2798762" y="6591300"/>
            <a:ext cx="533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4" name="63 - TextBox"/>
          <p:cNvSpPr txBox="1"/>
          <p:nvPr/>
        </p:nvSpPr>
        <p:spPr>
          <a:xfrm>
            <a:off x="5084762" y="6362700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l-GR" baseline="-25000" dirty="0"/>
          </a:p>
        </p:txBody>
      </p:sp>
      <p:sp>
        <p:nvSpPr>
          <p:cNvPr id="65" name="64 - Έλλειψη"/>
          <p:cNvSpPr/>
          <p:nvPr/>
        </p:nvSpPr>
        <p:spPr bwMode="auto">
          <a:xfrm>
            <a:off x="2341562" y="6438900"/>
            <a:ext cx="3810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2417762" y="63627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+</a:t>
            </a:r>
            <a:endParaRPr lang="el-GR" sz="2000" dirty="0"/>
          </a:p>
        </p:txBody>
      </p:sp>
      <p:sp>
        <p:nvSpPr>
          <p:cNvPr id="67" name="66 - Έλλειψη"/>
          <p:cNvSpPr/>
          <p:nvPr/>
        </p:nvSpPr>
        <p:spPr bwMode="auto">
          <a:xfrm>
            <a:off x="8208962" y="6438900"/>
            <a:ext cx="3810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67 - TextBox"/>
          <p:cNvSpPr txBox="1"/>
          <p:nvPr/>
        </p:nvSpPr>
        <p:spPr>
          <a:xfrm>
            <a:off x="8285162" y="636270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</a:t>
            </a:r>
            <a:endParaRPr lang="el-GR" sz="2000" dirty="0"/>
          </a:p>
        </p:txBody>
      </p:sp>
      <p:cxnSp>
        <p:nvCxnSpPr>
          <p:cNvPr id="69" name="68 - Ευθύγραμμο βέλος σύνδεσης"/>
          <p:cNvCxnSpPr/>
          <p:nvPr/>
        </p:nvCxnSpPr>
        <p:spPr bwMode="auto">
          <a:xfrm rot="10800000">
            <a:off x="6553200" y="4419600"/>
            <a:ext cx="14478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6019800" y="4267200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" name="70 - Διάγραμμα ροής: Έξοδος σε μέσο άμεσης πρόσβασης"/>
          <p:cNvSpPr/>
          <p:nvPr/>
        </p:nvSpPr>
        <p:spPr bwMode="auto">
          <a:xfrm rot="10800000">
            <a:off x="6781800" y="4267200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2" name="71 - Ευθεία γραμμή σύνδεσης"/>
          <p:cNvCxnSpPr>
            <a:endCxn id="71" idx="3"/>
          </p:cNvCxnSpPr>
          <p:nvPr/>
        </p:nvCxnSpPr>
        <p:spPr bwMode="auto">
          <a:xfrm>
            <a:off x="6781800" y="4419600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113 - Έλλειψη"/>
          <p:cNvSpPr/>
          <p:nvPr/>
        </p:nvSpPr>
        <p:spPr bwMode="auto">
          <a:xfrm>
            <a:off x="2971800" y="35814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22"/>
          <p:cNvSpPr>
            <a:spLocks noChangeAspect="1" noChangeArrowheads="1"/>
          </p:cNvSpPr>
          <p:nvPr/>
        </p:nvSpPr>
        <p:spPr bwMode="auto">
          <a:xfrm>
            <a:off x="3962400" y="3429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7" name="Line 23"/>
          <p:cNvSpPr>
            <a:spLocks noChangeAspect="1" noChangeShapeType="1"/>
          </p:cNvSpPr>
          <p:nvPr/>
        </p:nvSpPr>
        <p:spPr bwMode="auto">
          <a:xfrm flipH="1">
            <a:off x="2743200" y="3581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" name="48 - Έλλειψη"/>
          <p:cNvSpPr/>
          <p:nvPr/>
        </p:nvSpPr>
        <p:spPr bwMode="auto">
          <a:xfrm>
            <a:off x="6781800" y="3429000"/>
            <a:ext cx="762000" cy="51127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6858000" y="350520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AE1</a:t>
            </a:r>
            <a:endParaRPr lang="el-GR" sz="1600" dirty="0">
              <a:latin typeface="+mn-lt"/>
            </a:endParaRPr>
          </a:p>
        </p:txBody>
      </p:sp>
      <p:cxnSp>
        <p:nvCxnSpPr>
          <p:cNvPr id="51" name="50 - Ευθύγραμμο βέλος σύνδεσης"/>
          <p:cNvCxnSpPr/>
          <p:nvPr/>
        </p:nvCxnSpPr>
        <p:spPr bwMode="auto">
          <a:xfrm rot="10800000">
            <a:off x="6477000" y="3429001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51 - Ευθύγραμμο βέλος σύνδεσης"/>
          <p:cNvCxnSpPr/>
          <p:nvPr/>
        </p:nvCxnSpPr>
        <p:spPr bwMode="auto">
          <a:xfrm rot="10800000">
            <a:off x="6477000" y="3940278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3" name="Rectangle 11"/>
          <p:cNvSpPr>
            <a:spLocks noChangeArrowheads="1"/>
          </p:cNvSpPr>
          <p:nvPr/>
        </p:nvSpPr>
        <p:spPr bwMode="auto">
          <a:xfrm>
            <a:off x="5715000" y="3733801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4" name="Rectangle 20"/>
          <p:cNvSpPr>
            <a:spLocks noChangeArrowheads="1"/>
          </p:cNvSpPr>
          <p:nvPr/>
        </p:nvSpPr>
        <p:spPr bwMode="auto">
          <a:xfrm>
            <a:off x="7924800" y="3200401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7" name="Rectangle 29"/>
          <p:cNvSpPr>
            <a:spLocks noChangeArrowheads="1"/>
          </p:cNvSpPr>
          <p:nvPr/>
        </p:nvSpPr>
        <p:spPr bwMode="auto">
          <a:xfrm>
            <a:off x="228600" y="23622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l-GR" sz="1600" b="1" baseline="-25000" dirty="0">
              <a:latin typeface="Times New Roman" pitchFamily="18" charset="0"/>
            </a:endParaRPr>
          </a:p>
        </p:txBody>
      </p:sp>
      <p:sp>
        <p:nvSpPr>
          <p:cNvPr id="58" name="Rectangle 30"/>
          <p:cNvSpPr>
            <a:spLocks noChangeArrowheads="1"/>
          </p:cNvSpPr>
          <p:nvPr/>
        </p:nvSpPr>
        <p:spPr bwMode="auto">
          <a:xfrm>
            <a:off x="533400" y="4876800"/>
            <a:ext cx="1138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>
                <a:latin typeface="Times New Roman" pitchFamily="18" charset="0"/>
              </a:rPr>
              <a:t>H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O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59" name="Rectangle 32"/>
          <p:cNvSpPr>
            <a:spLocks noChangeArrowheads="1"/>
          </p:cNvSpPr>
          <p:nvPr/>
        </p:nvSpPr>
        <p:spPr bwMode="auto">
          <a:xfrm>
            <a:off x="1676400" y="23622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="1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0" name="Rectangle 33"/>
          <p:cNvSpPr>
            <a:spLocks noChangeArrowheads="1"/>
          </p:cNvSpPr>
          <p:nvPr/>
        </p:nvSpPr>
        <p:spPr bwMode="auto">
          <a:xfrm>
            <a:off x="1066800" y="2286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l-GR" sz="24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Rectangle 34"/>
          <p:cNvSpPr>
            <a:spLocks noChangeArrowheads="1"/>
          </p:cNvSpPr>
          <p:nvPr/>
        </p:nvSpPr>
        <p:spPr bwMode="auto">
          <a:xfrm>
            <a:off x="708025" y="3954463"/>
            <a:ext cx="78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30000">
                <a:latin typeface="Times New Roman" pitchFamily="18" charset="0"/>
                <a:cs typeface="Times New Roman" pitchFamily="18" charset="0"/>
              </a:rPr>
              <a:t>3</a:t>
            </a:r>
            <a:endParaRPr lang="el-GR" sz="1600" b="1" baseline="3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Line 35"/>
          <p:cNvSpPr>
            <a:spLocks noChangeShapeType="1"/>
          </p:cNvSpPr>
          <p:nvPr/>
        </p:nvSpPr>
        <p:spPr bwMode="auto">
          <a:xfrm flipH="1">
            <a:off x="1143000" y="2660650"/>
            <a:ext cx="55562" cy="1225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144587" y="4338638"/>
            <a:ext cx="0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" name="Rectangle 37"/>
          <p:cNvSpPr>
            <a:spLocks noChangeArrowheads="1"/>
          </p:cNvSpPr>
          <p:nvPr/>
        </p:nvSpPr>
        <p:spPr bwMode="auto">
          <a:xfrm>
            <a:off x="1346939" y="4416425"/>
            <a:ext cx="7359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IV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1213589" y="3505200"/>
            <a:ext cx="7359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IV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60"/>
          <p:cNvSpPr txBox="1">
            <a:spLocks noChangeArrowheads="1"/>
          </p:cNvSpPr>
          <p:nvPr/>
        </p:nvSpPr>
        <p:spPr bwMode="auto">
          <a:xfrm>
            <a:off x="4038600" y="4495800"/>
            <a:ext cx="1067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+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l-G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61"/>
          <p:cNvSpPr>
            <a:spLocks noChangeShapeType="1"/>
          </p:cNvSpPr>
          <p:nvPr/>
        </p:nvSpPr>
        <p:spPr bwMode="auto">
          <a:xfrm>
            <a:off x="5638800" y="48006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96"/>
          <p:cNvSpPr>
            <a:spLocks noChangeArrowheads="1"/>
          </p:cNvSpPr>
          <p:nvPr/>
        </p:nvSpPr>
        <p:spPr bwMode="auto">
          <a:xfrm>
            <a:off x="4261590" y="4800600"/>
            <a:ext cx="657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II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105"/>
          <p:cNvSpPr>
            <a:spLocks noChangeShapeType="1"/>
          </p:cNvSpPr>
          <p:nvPr/>
        </p:nvSpPr>
        <p:spPr bwMode="auto">
          <a:xfrm flipH="1" flipV="1">
            <a:off x="4343400" y="3657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Line 105"/>
          <p:cNvSpPr>
            <a:spLocks noChangeShapeType="1"/>
          </p:cNvSpPr>
          <p:nvPr/>
        </p:nvSpPr>
        <p:spPr bwMode="auto">
          <a:xfrm flipH="1" flipV="1">
            <a:off x="4419600" y="2667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Line 105"/>
          <p:cNvSpPr>
            <a:spLocks noChangeShapeType="1"/>
          </p:cNvSpPr>
          <p:nvPr/>
        </p:nvSpPr>
        <p:spPr bwMode="auto">
          <a:xfrm flipV="1">
            <a:off x="5638800" y="4038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17"/>
          <p:cNvSpPr>
            <a:spLocks noChangeArrowheads="1"/>
          </p:cNvSpPr>
          <p:nvPr/>
        </p:nvSpPr>
        <p:spPr bwMode="auto">
          <a:xfrm>
            <a:off x="4724400" y="36576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86" name="Rectangle 11"/>
          <p:cNvSpPr>
            <a:spLocks noChangeArrowheads="1"/>
          </p:cNvSpPr>
          <p:nvPr/>
        </p:nvSpPr>
        <p:spPr bwMode="auto">
          <a:xfrm>
            <a:off x="5257800" y="4495800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87" name="Line 105"/>
          <p:cNvSpPr>
            <a:spLocks noChangeShapeType="1"/>
          </p:cNvSpPr>
          <p:nvPr/>
        </p:nvSpPr>
        <p:spPr bwMode="auto">
          <a:xfrm flipV="1">
            <a:off x="4648200" y="40386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105"/>
          <p:cNvSpPr>
            <a:spLocks noChangeShapeType="1"/>
          </p:cNvSpPr>
          <p:nvPr/>
        </p:nvSpPr>
        <p:spPr bwMode="auto">
          <a:xfrm>
            <a:off x="5029200" y="4648200"/>
            <a:ext cx="228600" cy="45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3" name="Curved Connector 92"/>
          <p:cNvCxnSpPr/>
          <p:nvPr/>
        </p:nvCxnSpPr>
        <p:spPr bwMode="auto">
          <a:xfrm flipV="1">
            <a:off x="1828800" y="4724400"/>
            <a:ext cx="2133600" cy="38100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70 - Διάγραμμα ροής: Έξοδος σε μέσο άμεσης πρόσβασης"/>
          <p:cNvSpPr/>
          <p:nvPr/>
        </p:nvSpPr>
        <p:spPr bwMode="auto">
          <a:xfrm>
            <a:off x="3200400" y="4648200"/>
            <a:ext cx="533400" cy="152400"/>
          </a:xfrm>
          <a:prstGeom prst="flowChartMagneticDru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7" name="Straight Connector 96"/>
          <p:cNvCxnSpPr>
            <a:stCxn id="89" idx="4"/>
            <a:endCxn id="89" idx="3"/>
          </p:cNvCxnSpPr>
          <p:nvPr/>
        </p:nvCxnSpPr>
        <p:spPr bwMode="auto">
          <a:xfrm flipH="1">
            <a:off x="3556000" y="4724400"/>
            <a:ext cx="177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4"/>
          <p:cNvSpPr>
            <a:spLocks/>
          </p:cNvSpPr>
          <p:nvPr/>
        </p:nvSpPr>
        <p:spPr bwMode="auto">
          <a:xfrm>
            <a:off x="47625" y="1111250"/>
            <a:ext cx="3238500" cy="5076825"/>
          </a:xfrm>
          <a:custGeom>
            <a:avLst/>
            <a:gdLst>
              <a:gd name="T0" fmla="*/ 0 w 340"/>
              <a:gd name="T1" fmla="*/ 482 h 533"/>
              <a:gd name="T2" fmla="*/ 64 w 340"/>
              <a:gd name="T3" fmla="*/ 487 h 533"/>
              <a:gd name="T4" fmla="*/ 79 w 340"/>
              <a:gd name="T5" fmla="*/ 511 h 533"/>
              <a:gd name="T6" fmla="*/ 103 w 340"/>
              <a:gd name="T7" fmla="*/ 506 h 533"/>
              <a:gd name="T8" fmla="*/ 113 w 340"/>
              <a:gd name="T9" fmla="*/ 513 h 533"/>
              <a:gd name="T10" fmla="*/ 126 w 340"/>
              <a:gd name="T11" fmla="*/ 497 h 533"/>
              <a:gd name="T12" fmla="*/ 142 w 340"/>
              <a:gd name="T13" fmla="*/ 508 h 533"/>
              <a:gd name="T14" fmla="*/ 147 w 340"/>
              <a:gd name="T15" fmla="*/ 500 h 533"/>
              <a:gd name="T16" fmla="*/ 170 w 340"/>
              <a:gd name="T17" fmla="*/ 517 h 533"/>
              <a:gd name="T18" fmla="*/ 169 w 340"/>
              <a:gd name="T19" fmla="*/ 506 h 533"/>
              <a:gd name="T20" fmla="*/ 166 w 340"/>
              <a:gd name="T21" fmla="*/ 502 h 533"/>
              <a:gd name="T22" fmla="*/ 176 w 340"/>
              <a:gd name="T23" fmla="*/ 508 h 533"/>
              <a:gd name="T24" fmla="*/ 170 w 340"/>
              <a:gd name="T25" fmla="*/ 494 h 533"/>
              <a:gd name="T26" fmla="*/ 174 w 340"/>
              <a:gd name="T27" fmla="*/ 495 h 533"/>
              <a:gd name="T28" fmla="*/ 181 w 340"/>
              <a:gd name="T29" fmla="*/ 507 h 533"/>
              <a:gd name="T30" fmla="*/ 190 w 340"/>
              <a:gd name="T31" fmla="*/ 502 h 533"/>
              <a:gd name="T32" fmla="*/ 203 w 340"/>
              <a:gd name="T33" fmla="*/ 510 h 533"/>
              <a:gd name="T34" fmla="*/ 207 w 340"/>
              <a:gd name="T35" fmla="*/ 504 h 533"/>
              <a:gd name="T36" fmla="*/ 199 w 340"/>
              <a:gd name="T37" fmla="*/ 491 h 533"/>
              <a:gd name="T38" fmla="*/ 218 w 340"/>
              <a:gd name="T39" fmla="*/ 496 h 533"/>
              <a:gd name="T40" fmla="*/ 220 w 340"/>
              <a:gd name="T41" fmla="*/ 487 h 533"/>
              <a:gd name="T42" fmla="*/ 229 w 340"/>
              <a:gd name="T43" fmla="*/ 487 h 533"/>
              <a:gd name="T44" fmla="*/ 233 w 340"/>
              <a:gd name="T45" fmla="*/ 482 h 533"/>
              <a:gd name="T46" fmla="*/ 247 w 340"/>
              <a:gd name="T47" fmla="*/ 490 h 533"/>
              <a:gd name="T48" fmla="*/ 249 w 340"/>
              <a:gd name="T49" fmla="*/ 482 h 533"/>
              <a:gd name="T50" fmla="*/ 252 w 340"/>
              <a:gd name="T51" fmla="*/ 474 h 533"/>
              <a:gd name="T52" fmla="*/ 260 w 340"/>
              <a:gd name="T53" fmla="*/ 467 h 533"/>
              <a:gd name="T54" fmla="*/ 274 w 340"/>
              <a:gd name="T55" fmla="*/ 472 h 533"/>
              <a:gd name="T56" fmla="*/ 259 w 340"/>
              <a:gd name="T57" fmla="*/ 452 h 533"/>
              <a:gd name="T58" fmla="*/ 263 w 340"/>
              <a:gd name="T59" fmla="*/ 449 h 533"/>
              <a:gd name="T60" fmla="*/ 280 w 340"/>
              <a:gd name="T61" fmla="*/ 456 h 533"/>
              <a:gd name="T62" fmla="*/ 260 w 340"/>
              <a:gd name="T63" fmla="*/ 439 h 533"/>
              <a:gd name="T64" fmla="*/ 276 w 340"/>
              <a:gd name="T65" fmla="*/ 440 h 533"/>
              <a:gd name="T66" fmla="*/ 269 w 340"/>
              <a:gd name="T67" fmla="*/ 433 h 533"/>
              <a:gd name="T68" fmla="*/ 275 w 340"/>
              <a:gd name="T69" fmla="*/ 430 h 533"/>
              <a:gd name="T70" fmla="*/ 289 w 340"/>
              <a:gd name="T71" fmla="*/ 441 h 533"/>
              <a:gd name="T72" fmla="*/ 283 w 340"/>
              <a:gd name="T73" fmla="*/ 426 h 533"/>
              <a:gd name="T74" fmla="*/ 299 w 340"/>
              <a:gd name="T75" fmla="*/ 445 h 533"/>
              <a:gd name="T76" fmla="*/ 288 w 340"/>
              <a:gd name="T77" fmla="*/ 419 h 533"/>
              <a:gd name="T78" fmla="*/ 304 w 340"/>
              <a:gd name="T79" fmla="*/ 426 h 533"/>
              <a:gd name="T80" fmla="*/ 287 w 340"/>
              <a:gd name="T81" fmla="*/ 407 h 533"/>
              <a:gd name="T82" fmla="*/ 303 w 340"/>
              <a:gd name="T83" fmla="*/ 422 h 533"/>
              <a:gd name="T84" fmla="*/ 299 w 340"/>
              <a:gd name="T85" fmla="*/ 407 h 533"/>
              <a:gd name="T86" fmla="*/ 315 w 340"/>
              <a:gd name="T87" fmla="*/ 413 h 533"/>
              <a:gd name="T88" fmla="*/ 295 w 340"/>
              <a:gd name="T89" fmla="*/ 376 h 533"/>
              <a:gd name="T90" fmla="*/ 301 w 340"/>
              <a:gd name="T91" fmla="*/ 368 h 533"/>
              <a:gd name="T92" fmla="*/ 335 w 340"/>
              <a:gd name="T93" fmla="*/ 359 h 533"/>
              <a:gd name="T94" fmla="*/ 293 w 340"/>
              <a:gd name="T95" fmla="*/ 354 h 533"/>
              <a:gd name="T96" fmla="*/ 327 w 340"/>
              <a:gd name="T97" fmla="*/ 330 h 533"/>
              <a:gd name="T98" fmla="*/ 290 w 340"/>
              <a:gd name="T99" fmla="*/ 329 h 533"/>
              <a:gd name="T100" fmla="*/ 285 w 340"/>
              <a:gd name="T101" fmla="*/ 310 h 533"/>
              <a:gd name="T102" fmla="*/ 304 w 340"/>
              <a:gd name="T103" fmla="*/ 302 h 533"/>
              <a:gd name="T104" fmla="*/ 279 w 340"/>
              <a:gd name="T105" fmla="*/ 298 h 533"/>
              <a:gd name="T106" fmla="*/ 278 w 340"/>
              <a:gd name="T107" fmla="*/ 279 h 533"/>
              <a:gd name="T108" fmla="*/ 190 w 340"/>
              <a:gd name="T109" fmla="*/ 50 h 533"/>
              <a:gd name="T110" fmla="*/ 0 w 340"/>
              <a:gd name="T111" fmla="*/ 47 h 533"/>
              <a:gd name="T112" fmla="*/ 0 w 340"/>
              <a:gd name="T113" fmla="*/ 482 h 53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40"/>
              <a:gd name="T172" fmla="*/ 0 h 533"/>
              <a:gd name="T173" fmla="*/ 340 w 340"/>
              <a:gd name="T174" fmla="*/ 533 h 533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40" h="533">
                <a:moveTo>
                  <a:pt x="0" y="482"/>
                </a:moveTo>
                <a:cubicBezTo>
                  <a:pt x="0" y="486"/>
                  <a:pt x="60" y="486"/>
                  <a:pt x="64" y="487"/>
                </a:cubicBezTo>
                <a:cubicBezTo>
                  <a:pt x="73" y="492"/>
                  <a:pt x="72" y="508"/>
                  <a:pt x="79" y="511"/>
                </a:cubicBezTo>
                <a:cubicBezTo>
                  <a:pt x="84" y="514"/>
                  <a:pt x="92" y="504"/>
                  <a:pt x="103" y="506"/>
                </a:cubicBezTo>
                <a:cubicBezTo>
                  <a:pt x="108" y="509"/>
                  <a:pt x="112" y="511"/>
                  <a:pt x="113" y="513"/>
                </a:cubicBezTo>
                <a:cubicBezTo>
                  <a:pt x="130" y="533"/>
                  <a:pt x="120" y="499"/>
                  <a:pt x="126" y="497"/>
                </a:cubicBezTo>
                <a:cubicBezTo>
                  <a:pt x="130" y="495"/>
                  <a:pt x="137" y="503"/>
                  <a:pt x="142" y="508"/>
                </a:cubicBezTo>
                <a:cubicBezTo>
                  <a:pt x="153" y="519"/>
                  <a:pt x="169" y="525"/>
                  <a:pt x="147" y="500"/>
                </a:cubicBezTo>
                <a:cubicBezTo>
                  <a:pt x="137" y="486"/>
                  <a:pt x="160" y="510"/>
                  <a:pt x="170" y="517"/>
                </a:cubicBezTo>
                <a:cubicBezTo>
                  <a:pt x="176" y="520"/>
                  <a:pt x="173" y="512"/>
                  <a:pt x="169" y="506"/>
                </a:cubicBezTo>
                <a:cubicBezTo>
                  <a:pt x="168" y="505"/>
                  <a:pt x="167" y="503"/>
                  <a:pt x="166" y="502"/>
                </a:cubicBezTo>
                <a:cubicBezTo>
                  <a:pt x="162" y="495"/>
                  <a:pt x="173" y="507"/>
                  <a:pt x="176" y="508"/>
                </a:cubicBezTo>
                <a:cubicBezTo>
                  <a:pt x="178" y="508"/>
                  <a:pt x="168" y="493"/>
                  <a:pt x="170" y="494"/>
                </a:cubicBezTo>
                <a:cubicBezTo>
                  <a:pt x="171" y="495"/>
                  <a:pt x="172" y="492"/>
                  <a:pt x="174" y="495"/>
                </a:cubicBezTo>
                <a:cubicBezTo>
                  <a:pt x="176" y="497"/>
                  <a:pt x="178" y="504"/>
                  <a:pt x="181" y="507"/>
                </a:cubicBezTo>
                <a:cubicBezTo>
                  <a:pt x="192" y="518"/>
                  <a:pt x="198" y="516"/>
                  <a:pt x="190" y="502"/>
                </a:cubicBezTo>
                <a:cubicBezTo>
                  <a:pt x="175" y="484"/>
                  <a:pt x="192" y="498"/>
                  <a:pt x="203" y="510"/>
                </a:cubicBezTo>
                <a:cubicBezTo>
                  <a:pt x="208" y="516"/>
                  <a:pt x="215" y="511"/>
                  <a:pt x="207" y="504"/>
                </a:cubicBezTo>
                <a:cubicBezTo>
                  <a:pt x="199" y="497"/>
                  <a:pt x="194" y="487"/>
                  <a:pt x="199" y="491"/>
                </a:cubicBezTo>
                <a:cubicBezTo>
                  <a:pt x="219" y="506"/>
                  <a:pt x="237" y="514"/>
                  <a:pt x="218" y="496"/>
                </a:cubicBezTo>
                <a:cubicBezTo>
                  <a:pt x="208" y="486"/>
                  <a:pt x="211" y="484"/>
                  <a:pt x="220" y="487"/>
                </a:cubicBezTo>
                <a:cubicBezTo>
                  <a:pt x="256" y="522"/>
                  <a:pt x="250" y="509"/>
                  <a:pt x="229" y="487"/>
                </a:cubicBezTo>
                <a:cubicBezTo>
                  <a:pt x="226" y="484"/>
                  <a:pt x="226" y="475"/>
                  <a:pt x="233" y="482"/>
                </a:cubicBezTo>
                <a:cubicBezTo>
                  <a:pt x="243" y="492"/>
                  <a:pt x="259" y="504"/>
                  <a:pt x="247" y="490"/>
                </a:cubicBezTo>
                <a:cubicBezTo>
                  <a:pt x="246" y="488"/>
                  <a:pt x="223" y="458"/>
                  <a:pt x="249" y="482"/>
                </a:cubicBezTo>
                <a:cubicBezTo>
                  <a:pt x="271" y="504"/>
                  <a:pt x="253" y="476"/>
                  <a:pt x="252" y="474"/>
                </a:cubicBezTo>
                <a:cubicBezTo>
                  <a:pt x="236" y="455"/>
                  <a:pt x="256" y="464"/>
                  <a:pt x="260" y="467"/>
                </a:cubicBezTo>
                <a:cubicBezTo>
                  <a:pt x="265" y="470"/>
                  <a:pt x="275" y="475"/>
                  <a:pt x="274" y="472"/>
                </a:cubicBezTo>
                <a:cubicBezTo>
                  <a:pt x="269" y="464"/>
                  <a:pt x="259" y="458"/>
                  <a:pt x="259" y="452"/>
                </a:cubicBezTo>
                <a:cubicBezTo>
                  <a:pt x="259" y="451"/>
                  <a:pt x="261" y="450"/>
                  <a:pt x="263" y="449"/>
                </a:cubicBezTo>
                <a:cubicBezTo>
                  <a:pt x="264" y="448"/>
                  <a:pt x="278" y="456"/>
                  <a:pt x="280" y="456"/>
                </a:cubicBezTo>
                <a:cubicBezTo>
                  <a:pt x="281" y="455"/>
                  <a:pt x="260" y="440"/>
                  <a:pt x="260" y="439"/>
                </a:cubicBezTo>
                <a:cubicBezTo>
                  <a:pt x="261" y="439"/>
                  <a:pt x="298" y="451"/>
                  <a:pt x="276" y="440"/>
                </a:cubicBezTo>
                <a:cubicBezTo>
                  <a:pt x="271" y="437"/>
                  <a:pt x="271" y="437"/>
                  <a:pt x="269" y="433"/>
                </a:cubicBezTo>
                <a:cubicBezTo>
                  <a:pt x="269" y="431"/>
                  <a:pt x="272" y="428"/>
                  <a:pt x="275" y="430"/>
                </a:cubicBezTo>
                <a:cubicBezTo>
                  <a:pt x="276" y="431"/>
                  <a:pt x="287" y="440"/>
                  <a:pt x="289" y="441"/>
                </a:cubicBezTo>
                <a:cubicBezTo>
                  <a:pt x="292" y="444"/>
                  <a:pt x="281" y="426"/>
                  <a:pt x="283" y="426"/>
                </a:cubicBezTo>
                <a:cubicBezTo>
                  <a:pt x="285" y="427"/>
                  <a:pt x="298" y="446"/>
                  <a:pt x="299" y="445"/>
                </a:cubicBezTo>
                <a:cubicBezTo>
                  <a:pt x="303" y="443"/>
                  <a:pt x="284" y="420"/>
                  <a:pt x="288" y="419"/>
                </a:cubicBezTo>
                <a:cubicBezTo>
                  <a:pt x="294" y="417"/>
                  <a:pt x="301" y="429"/>
                  <a:pt x="304" y="426"/>
                </a:cubicBezTo>
                <a:cubicBezTo>
                  <a:pt x="304" y="425"/>
                  <a:pt x="279" y="409"/>
                  <a:pt x="287" y="407"/>
                </a:cubicBezTo>
                <a:cubicBezTo>
                  <a:pt x="289" y="406"/>
                  <a:pt x="301" y="422"/>
                  <a:pt x="303" y="422"/>
                </a:cubicBezTo>
                <a:cubicBezTo>
                  <a:pt x="309" y="422"/>
                  <a:pt x="296" y="405"/>
                  <a:pt x="299" y="407"/>
                </a:cubicBezTo>
                <a:cubicBezTo>
                  <a:pt x="302" y="409"/>
                  <a:pt x="314" y="416"/>
                  <a:pt x="315" y="413"/>
                </a:cubicBezTo>
                <a:cubicBezTo>
                  <a:pt x="315" y="408"/>
                  <a:pt x="300" y="387"/>
                  <a:pt x="295" y="376"/>
                </a:cubicBezTo>
                <a:cubicBezTo>
                  <a:pt x="293" y="372"/>
                  <a:pt x="295" y="371"/>
                  <a:pt x="301" y="368"/>
                </a:cubicBezTo>
                <a:cubicBezTo>
                  <a:pt x="306" y="365"/>
                  <a:pt x="340" y="369"/>
                  <a:pt x="335" y="359"/>
                </a:cubicBezTo>
                <a:cubicBezTo>
                  <a:pt x="333" y="357"/>
                  <a:pt x="293" y="360"/>
                  <a:pt x="293" y="354"/>
                </a:cubicBezTo>
                <a:cubicBezTo>
                  <a:pt x="292" y="338"/>
                  <a:pt x="327" y="339"/>
                  <a:pt x="327" y="330"/>
                </a:cubicBezTo>
                <a:cubicBezTo>
                  <a:pt x="327" y="323"/>
                  <a:pt x="303" y="334"/>
                  <a:pt x="290" y="329"/>
                </a:cubicBezTo>
                <a:cubicBezTo>
                  <a:pt x="277" y="326"/>
                  <a:pt x="278" y="313"/>
                  <a:pt x="285" y="310"/>
                </a:cubicBezTo>
                <a:cubicBezTo>
                  <a:pt x="287" y="309"/>
                  <a:pt x="304" y="304"/>
                  <a:pt x="304" y="302"/>
                </a:cubicBezTo>
                <a:cubicBezTo>
                  <a:pt x="303" y="300"/>
                  <a:pt x="286" y="302"/>
                  <a:pt x="279" y="298"/>
                </a:cubicBezTo>
                <a:cubicBezTo>
                  <a:pt x="271" y="295"/>
                  <a:pt x="280" y="288"/>
                  <a:pt x="278" y="279"/>
                </a:cubicBezTo>
                <a:cubicBezTo>
                  <a:pt x="261" y="207"/>
                  <a:pt x="207" y="73"/>
                  <a:pt x="190" y="50"/>
                </a:cubicBezTo>
                <a:cubicBezTo>
                  <a:pt x="160" y="0"/>
                  <a:pt x="59" y="18"/>
                  <a:pt x="0" y="47"/>
                </a:cubicBezTo>
                <a:lnTo>
                  <a:pt x="0" y="482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3" name="Freeform 5"/>
          <p:cNvSpPr>
            <a:spLocks/>
          </p:cNvSpPr>
          <p:nvPr/>
        </p:nvSpPr>
        <p:spPr bwMode="auto">
          <a:xfrm>
            <a:off x="2181225" y="530225"/>
            <a:ext cx="4543425" cy="4914900"/>
          </a:xfrm>
          <a:custGeom>
            <a:avLst/>
            <a:gdLst>
              <a:gd name="T0" fmla="*/ 416 w 477"/>
              <a:gd name="T1" fmla="*/ 322 h 516"/>
              <a:gd name="T2" fmla="*/ 411 w 477"/>
              <a:gd name="T3" fmla="*/ 357 h 516"/>
              <a:gd name="T4" fmla="*/ 366 w 477"/>
              <a:gd name="T5" fmla="*/ 366 h 516"/>
              <a:gd name="T6" fmla="*/ 390 w 477"/>
              <a:gd name="T7" fmla="*/ 407 h 516"/>
              <a:gd name="T8" fmla="*/ 361 w 477"/>
              <a:gd name="T9" fmla="*/ 440 h 516"/>
              <a:gd name="T10" fmla="*/ 349 w 477"/>
              <a:gd name="T11" fmla="*/ 422 h 516"/>
              <a:gd name="T12" fmla="*/ 339 w 477"/>
              <a:gd name="T13" fmla="*/ 431 h 516"/>
              <a:gd name="T14" fmla="*/ 330 w 477"/>
              <a:gd name="T15" fmla="*/ 440 h 516"/>
              <a:gd name="T16" fmla="*/ 313 w 477"/>
              <a:gd name="T17" fmla="*/ 463 h 516"/>
              <a:gd name="T18" fmla="*/ 307 w 477"/>
              <a:gd name="T19" fmla="*/ 449 h 516"/>
              <a:gd name="T20" fmla="*/ 298 w 477"/>
              <a:gd name="T21" fmla="*/ 445 h 516"/>
              <a:gd name="T22" fmla="*/ 298 w 477"/>
              <a:gd name="T23" fmla="*/ 462 h 516"/>
              <a:gd name="T24" fmla="*/ 283 w 477"/>
              <a:gd name="T25" fmla="*/ 476 h 516"/>
              <a:gd name="T26" fmla="*/ 273 w 477"/>
              <a:gd name="T27" fmla="*/ 459 h 516"/>
              <a:gd name="T28" fmla="*/ 254 w 477"/>
              <a:gd name="T29" fmla="*/ 468 h 516"/>
              <a:gd name="T30" fmla="*/ 241 w 477"/>
              <a:gd name="T31" fmla="*/ 471 h 516"/>
              <a:gd name="T32" fmla="*/ 228 w 477"/>
              <a:gd name="T33" fmla="*/ 480 h 516"/>
              <a:gd name="T34" fmla="*/ 209 w 477"/>
              <a:gd name="T35" fmla="*/ 474 h 516"/>
              <a:gd name="T36" fmla="*/ 200 w 477"/>
              <a:gd name="T37" fmla="*/ 462 h 516"/>
              <a:gd name="T38" fmla="*/ 186 w 477"/>
              <a:gd name="T39" fmla="*/ 477 h 516"/>
              <a:gd name="T40" fmla="*/ 183 w 477"/>
              <a:gd name="T41" fmla="*/ 454 h 516"/>
              <a:gd name="T42" fmla="*/ 178 w 477"/>
              <a:gd name="T43" fmla="*/ 446 h 516"/>
              <a:gd name="T44" fmla="*/ 169 w 477"/>
              <a:gd name="T45" fmla="*/ 447 h 516"/>
              <a:gd name="T46" fmla="*/ 160 w 477"/>
              <a:gd name="T47" fmla="*/ 444 h 516"/>
              <a:gd name="T48" fmla="*/ 147 w 477"/>
              <a:gd name="T49" fmla="*/ 442 h 516"/>
              <a:gd name="T50" fmla="*/ 138 w 477"/>
              <a:gd name="T51" fmla="*/ 449 h 516"/>
              <a:gd name="T52" fmla="*/ 120 w 477"/>
              <a:gd name="T53" fmla="*/ 422 h 516"/>
              <a:gd name="T54" fmla="*/ 78 w 477"/>
              <a:gd name="T55" fmla="*/ 412 h 516"/>
              <a:gd name="T56" fmla="*/ 112 w 477"/>
              <a:gd name="T57" fmla="*/ 394 h 516"/>
              <a:gd name="T58" fmla="*/ 64 w 477"/>
              <a:gd name="T59" fmla="*/ 381 h 516"/>
              <a:gd name="T60" fmla="*/ 85 w 477"/>
              <a:gd name="T61" fmla="*/ 356 h 516"/>
              <a:gd name="T62" fmla="*/ 72 w 477"/>
              <a:gd name="T63" fmla="*/ 335 h 516"/>
              <a:gd name="T64" fmla="*/ 439 w 477"/>
              <a:gd name="T65" fmla="*/ 87 h 5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77"/>
              <a:gd name="T100" fmla="*/ 0 h 516"/>
              <a:gd name="T101" fmla="*/ 477 w 477"/>
              <a:gd name="T102" fmla="*/ 516 h 51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77" h="516">
                <a:moveTo>
                  <a:pt x="439" y="87"/>
                </a:moveTo>
                <a:cubicBezTo>
                  <a:pt x="477" y="153"/>
                  <a:pt x="446" y="246"/>
                  <a:pt x="416" y="322"/>
                </a:cubicBezTo>
                <a:cubicBezTo>
                  <a:pt x="411" y="333"/>
                  <a:pt x="390" y="327"/>
                  <a:pt x="387" y="340"/>
                </a:cubicBezTo>
                <a:cubicBezTo>
                  <a:pt x="386" y="344"/>
                  <a:pt x="413" y="353"/>
                  <a:pt x="411" y="357"/>
                </a:cubicBezTo>
                <a:cubicBezTo>
                  <a:pt x="410" y="359"/>
                  <a:pt x="392" y="356"/>
                  <a:pt x="389" y="356"/>
                </a:cubicBezTo>
                <a:cubicBezTo>
                  <a:pt x="369" y="355"/>
                  <a:pt x="368" y="364"/>
                  <a:pt x="366" y="366"/>
                </a:cubicBezTo>
                <a:cubicBezTo>
                  <a:pt x="361" y="375"/>
                  <a:pt x="393" y="376"/>
                  <a:pt x="390" y="385"/>
                </a:cubicBezTo>
                <a:cubicBezTo>
                  <a:pt x="372" y="387"/>
                  <a:pt x="347" y="398"/>
                  <a:pt x="390" y="407"/>
                </a:cubicBezTo>
                <a:cubicBezTo>
                  <a:pt x="402" y="417"/>
                  <a:pt x="369" y="406"/>
                  <a:pt x="363" y="414"/>
                </a:cubicBezTo>
                <a:cubicBezTo>
                  <a:pt x="361" y="418"/>
                  <a:pt x="361" y="440"/>
                  <a:pt x="361" y="440"/>
                </a:cubicBezTo>
                <a:cubicBezTo>
                  <a:pt x="358" y="442"/>
                  <a:pt x="356" y="425"/>
                  <a:pt x="355" y="420"/>
                </a:cubicBezTo>
                <a:cubicBezTo>
                  <a:pt x="351" y="417"/>
                  <a:pt x="349" y="420"/>
                  <a:pt x="349" y="422"/>
                </a:cubicBezTo>
                <a:cubicBezTo>
                  <a:pt x="349" y="438"/>
                  <a:pt x="348" y="453"/>
                  <a:pt x="342" y="446"/>
                </a:cubicBezTo>
                <a:cubicBezTo>
                  <a:pt x="340" y="444"/>
                  <a:pt x="340" y="433"/>
                  <a:pt x="339" y="431"/>
                </a:cubicBezTo>
                <a:cubicBezTo>
                  <a:pt x="339" y="427"/>
                  <a:pt x="336" y="422"/>
                  <a:pt x="335" y="423"/>
                </a:cubicBezTo>
                <a:cubicBezTo>
                  <a:pt x="330" y="424"/>
                  <a:pt x="330" y="434"/>
                  <a:pt x="330" y="440"/>
                </a:cubicBezTo>
                <a:cubicBezTo>
                  <a:pt x="329" y="455"/>
                  <a:pt x="320" y="469"/>
                  <a:pt x="320" y="437"/>
                </a:cubicBezTo>
                <a:cubicBezTo>
                  <a:pt x="318" y="421"/>
                  <a:pt x="316" y="452"/>
                  <a:pt x="313" y="463"/>
                </a:cubicBezTo>
                <a:cubicBezTo>
                  <a:pt x="311" y="469"/>
                  <a:pt x="307" y="461"/>
                  <a:pt x="307" y="455"/>
                </a:cubicBezTo>
                <a:cubicBezTo>
                  <a:pt x="307" y="453"/>
                  <a:pt x="307" y="451"/>
                  <a:pt x="307" y="449"/>
                </a:cubicBezTo>
                <a:cubicBezTo>
                  <a:pt x="305" y="441"/>
                  <a:pt x="305" y="457"/>
                  <a:pt x="302" y="460"/>
                </a:cubicBezTo>
                <a:cubicBezTo>
                  <a:pt x="302" y="460"/>
                  <a:pt x="299" y="443"/>
                  <a:pt x="298" y="445"/>
                </a:cubicBezTo>
                <a:cubicBezTo>
                  <a:pt x="298" y="446"/>
                  <a:pt x="295" y="445"/>
                  <a:pt x="295" y="448"/>
                </a:cubicBezTo>
                <a:cubicBezTo>
                  <a:pt x="295" y="451"/>
                  <a:pt x="298" y="458"/>
                  <a:pt x="298" y="462"/>
                </a:cubicBezTo>
                <a:cubicBezTo>
                  <a:pt x="297" y="477"/>
                  <a:pt x="290" y="478"/>
                  <a:pt x="287" y="463"/>
                </a:cubicBezTo>
                <a:cubicBezTo>
                  <a:pt x="288" y="440"/>
                  <a:pt x="283" y="460"/>
                  <a:pt x="283" y="476"/>
                </a:cubicBezTo>
                <a:cubicBezTo>
                  <a:pt x="282" y="484"/>
                  <a:pt x="275" y="484"/>
                  <a:pt x="276" y="474"/>
                </a:cubicBezTo>
                <a:cubicBezTo>
                  <a:pt x="277" y="464"/>
                  <a:pt x="274" y="453"/>
                  <a:pt x="273" y="459"/>
                </a:cubicBezTo>
                <a:cubicBezTo>
                  <a:pt x="268" y="483"/>
                  <a:pt x="259" y="499"/>
                  <a:pt x="261" y="474"/>
                </a:cubicBezTo>
                <a:cubicBezTo>
                  <a:pt x="263" y="460"/>
                  <a:pt x="259" y="460"/>
                  <a:pt x="254" y="468"/>
                </a:cubicBezTo>
                <a:cubicBezTo>
                  <a:pt x="249" y="516"/>
                  <a:pt x="246" y="502"/>
                  <a:pt x="247" y="472"/>
                </a:cubicBezTo>
                <a:cubicBezTo>
                  <a:pt x="247" y="469"/>
                  <a:pt x="241" y="462"/>
                  <a:pt x="241" y="471"/>
                </a:cubicBezTo>
                <a:cubicBezTo>
                  <a:pt x="240" y="485"/>
                  <a:pt x="235" y="504"/>
                  <a:pt x="235" y="486"/>
                </a:cubicBezTo>
                <a:cubicBezTo>
                  <a:pt x="235" y="483"/>
                  <a:pt x="232" y="447"/>
                  <a:pt x="228" y="480"/>
                </a:cubicBezTo>
                <a:cubicBezTo>
                  <a:pt x="225" y="510"/>
                  <a:pt x="220" y="478"/>
                  <a:pt x="220" y="475"/>
                </a:cubicBezTo>
                <a:cubicBezTo>
                  <a:pt x="220" y="452"/>
                  <a:pt x="211" y="470"/>
                  <a:pt x="209" y="474"/>
                </a:cubicBezTo>
                <a:cubicBezTo>
                  <a:pt x="207" y="480"/>
                  <a:pt x="202" y="490"/>
                  <a:pt x="202" y="486"/>
                </a:cubicBezTo>
                <a:cubicBezTo>
                  <a:pt x="200" y="477"/>
                  <a:pt x="203" y="467"/>
                  <a:pt x="200" y="462"/>
                </a:cubicBezTo>
                <a:cubicBezTo>
                  <a:pt x="199" y="461"/>
                  <a:pt x="197" y="461"/>
                  <a:pt x="194" y="462"/>
                </a:cubicBezTo>
                <a:cubicBezTo>
                  <a:pt x="193" y="462"/>
                  <a:pt x="187" y="476"/>
                  <a:pt x="186" y="477"/>
                </a:cubicBezTo>
                <a:cubicBezTo>
                  <a:pt x="184" y="477"/>
                  <a:pt x="191" y="456"/>
                  <a:pt x="190" y="456"/>
                </a:cubicBezTo>
                <a:cubicBezTo>
                  <a:pt x="189" y="456"/>
                  <a:pt x="174" y="475"/>
                  <a:pt x="183" y="454"/>
                </a:cubicBezTo>
                <a:cubicBezTo>
                  <a:pt x="185" y="449"/>
                  <a:pt x="185" y="449"/>
                  <a:pt x="184" y="445"/>
                </a:cubicBezTo>
                <a:cubicBezTo>
                  <a:pt x="183" y="443"/>
                  <a:pt x="179" y="442"/>
                  <a:pt x="178" y="446"/>
                </a:cubicBezTo>
                <a:cubicBezTo>
                  <a:pt x="177" y="447"/>
                  <a:pt x="175" y="461"/>
                  <a:pt x="174" y="462"/>
                </a:cubicBezTo>
                <a:cubicBezTo>
                  <a:pt x="173" y="466"/>
                  <a:pt x="171" y="446"/>
                  <a:pt x="169" y="447"/>
                </a:cubicBezTo>
                <a:cubicBezTo>
                  <a:pt x="167" y="449"/>
                  <a:pt x="170" y="471"/>
                  <a:pt x="168" y="471"/>
                </a:cubicBezTo>
                <a:cubicBezTo>
                  <a:pt x="164" y="472"/>
                  <a:pt x="164" y="443"/>
                  <a:pt x="160" y="444"/>
                </a:cubicBezTo>
                <a:cubicBezTo>
                  <a:pt x="154" y="446"/>
                  <a:pt x="157" y="459"/>
                  <a:pt x="152" y="458"/>
                </a:cubicBezTo>
                <a:cubicBezTo>
                  <a:pt x="151" y="458"/>
                  <a:pt x="155" y="440"/>
                  <a:pt x="147" y="442"/>
                </a:cubicBezTo>
                <a:cubicBezTo>
                  <a:pt x="145" y="443"/>
                  <a:pt x="146" y="462"/>
                  <a:pt x="145" y="463"/>
                </a:cubicBezTo>
                <a:cubicBezTo>
                  <a:pt x="140" y="466"/>
                  <a:pt x="139" y="446"/>
                  <a:pt x="138" y="449"/>
                </a:cubicBezTo>
                <a:cubicBezTo>
                  <a:pt x="137" y="452"/>
                  <a:pt x="132" y="465"/>
                  <a:pt x="130" y="463"/>
                </a:cubicBezTo>
                <a:cubicBezTo>
                  <a:pt x="126" y="459"/>
                  <a:pt x="124" y="434"/>
                  <a:pt x="120" y="422"/>
                </a:cubicBezTo>
                <a:cubicBezTo>
                  <a:pt x="120" y="420"/>
                  <a:pt x="118" y="413"/>
                  <a:pt x="114" y="412"/>
                </a:cubicBezTo>
                <a:cubicBezTo>
                  <a:pt x="106" y="411"/>
                  <a:pt x="78" y="415"/>
                  <a:pt x="78" y="412"/>
                </a:cubicBezTo>
                <a:cubicBezTo>
                  <a:pt x="77" y="407"/>
                  <a:pt x="85" y="407"/>
                  <a:pt x="101" y="401"/>
                </a:cubicBezTo>
                <a:cubicBezTo>
                  <a:pt x="109" y="398"/>
                  <a:pt x="111" y="396"/>
                  <a:pt x="112" y="394"/>
                </a:cubicBezTo>
                <a:cubicBezTo>
                  <a:pt x="116" y="387"/>
                  <a:pt x="110" y="383"/>
                  <a:pt x="101" y="382"/>
                </a:cubicBezTo>
                <a:cubicBezTo>
                  <a:pt x="88" y="381"/>
                  <a:pt x="65" y="388"/>
                  <a:pt x="64" y="381"/>
                </a:cubicBezTo>
                <a:cubicBezTo>
                  <a:pt x="63" y="374"/>
                  <a:pt x="89" y="367"/>
                  <a:pt x="90" y="366"/>
                </a:cubicBezTo>
                <a:cubicBezTo>
                  <a:pt x="97" y="362"/>
                  <a:pt x="88" y="357"/>
                  <a:pt x="85" y="356"/>
                </a:cubicBezTo>
                <a:cubicBezTo>
                  <a:pt x="78" y="353"/>
                  <a:pt x="67" y="357"/>
                  <a:pt x="65" y="352"/>
                </a:cubicBezTo>
                <a:cubicBezTo>
                  <a:pt x="64" y="348"/>
                  <a:pt x="73" y="340"/>
                  <a:pt x="72" y="335"/>
                </a:cubicBezTo>
                <a:cubicBezTo>
                  <a:pt x="45" y="254"/>
                  <a:pt x="0" y="142"/>
                  <a:pt x="7" y="102"/>
                </a:cubicBezTo>
                <a:cubicBezTo>
                  <a:pt x="23" y="12"/>
                  <a:pt x="390" y="0"/>
                  <a:pt x="439" y="87"/>
                </a:cubicBez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 rot="-1291177">
            <a:off x="4691063" y="4705350"/>
            <a:ext cx="709612" cy="40481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7"/>
          <p:cNvSpPr>
            <a:spLocks noChangeArrowheads="1"/>
          </p:cNvSpPr>
          <p:nvPr/>
        </p:nvSpPr>
        <p:spPr bwMode="auto">
          <a:xfrm>
            <a:off x="3949700" y="746125"/>
            <a:ext cx="709613" cy="142875"/>
          </a:xfrm>
          <a:prstGeom prst="ellipse">
            <a:avLst/>
          </a:prstGeom>
          <a:gradFill rotWithShape="1">
            <a:gsLst>
              <a:gs pos="0">
                <a:srgbClr val="042D6A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 rot="-918386">
            <a:off x="2908300" y="904875"/>
            <a:ext cx="231775" cy="142875"/>
          </a:xfrm>
          <a:prstGeom prst="ellipse">
            <a:avLst/>
          </a:prstGeom>
          <a:gradFill rotWithShape="1">
            <a:gsLst>
              <a:gs pos="0">
                <a:srgbClr val="042D6A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Freeform 9"/>
          <p:cNvSpPr>
            <a:spLocks/>
          </p:cNvSpPr>
          <p:nvPr/>
        </p:nvSpPr>
        <p:spPr bwMode="auto">
          <a:xfrm>
            <a:off x="5781675" y="958850"/>
            <a:ext cx="3314700" cy="4991100"/>
          </a:xfrm>
          <a:custGeom>
            <a:avLst/>
            <a:gdLst>
              <a:gd name="T0" fmla="*/ 331 w 348"/>
              <a:gd name="T1" fmla="*/ 425 h 524"/>
              <a:gd name="T2" fmla="*/ 291 w 348"/>
              <a:gd name="T3" fmla="*/ 447 h 524"/>
              <a:gd name="T4" fmla="*/ 280 w 348"/>
              <a:gd name="T5" fmla="*/ 467 h 524"/>
              <a:gd name="T6" fmla="*/ 264 w 348"/>
              <a:gd name="T7" fmla="*/ 478 h 524"/>
              <a:gd name="T8" fmla="*/ 252 w 348"/>
              <a:gd name="T9" fmla="*/ 477 h 524"/>
              <a:gd name="T10" fmla="*/ 234 w 348"/>
              <a:gd name="T11" fmla="*/ 472 h 524"/>
              <a:gd name="T12" fmla="*/ 221 w 348"/>
              <a:gd name="T13" fmla="*/ 475 h 524"/>
              <a:gd name="T14" fmla="*/ 213 w 348"/>
              <a:gd name="T15" fmla="*/ 485 h 524"/>
              <a:gd name="T16" fmla="*/ 200 w 348"/>
              <a:gd name="T17" fmla="*/ 489 h 524"/>
              <a:gd name="T18" fmla="*/ 179 w 348"/>
              <a:gd name="T19" fmla="*/ 492 h 524"/>
              <a:gd name="T20" fmla="*/ 157 w 348"/>
              <a:gd name="T21" fmla="*/ 498 h 524"/>
              <a:gd name="T22" fmla="*/ 150 w 348"/>
              <a:gd name="T23" fmla="*/ 500 h 524"/>
              <a:gd name="T24" fmla="*/ 152 w 348"/>
              <a:gd name="T25" fmla="*/ 487 h 524"/>
              <a:gd name="T26" fmla="*/ 136 w 348"/>
              <a:gd name="T27" fmla="*/ 494 h 524"/>
              <a:gd name="T28" fmla="*/ 119 w 348"/>
              <a:gd name="T29" fmla="*/ 496 h 524"/>
              <a:gd name="T30" fmla="*/ 108 w 348"/>
              <a:gd name="T31" fmla="*/ 488 h 524"/>
              <a:gd name="T32" fmla="*/ 98 w 348"/>
              <a:gd name="T33" fmla="*/ 479 h 524"/>
              <a:gd name="T34" fmla="*/ 79 w 348"/>
              <a:gd name="T35" fmla="*/ 482 h 524"/>
              <a:gd name="T36" fmla="*/ 75 w 348"/>
              <a:gd name="T37" fmla="*/ 466 h 524"/>
              <a:gd name="T38" fmla="*/ 53 w 348"/>
              <a:gd name="T39" fmla="*/ 464 h 524"/>
              <a:gd name="T40" fmla="*/ 63 w 348"/>
              <a:gd name="T41" fmla="*/ 441 h 524"/>
              <a:gd name="T42" fmla="*/ 66 w 348"/>
              <a:gd name="T43" fmla="*/ 431 h 524"/>
              <a:gd name="T44" fmla="*/ 57 w 348"/>
              <a:gd name="T45" fmla="*/ 424 h 524"/>
              <a:gd name="T46" fmla="*/ 38 w 348"/>
              <a:gd name="T47" fmla="*/ 433 h 524"/>
              <a:gd name="T48" fmla="*/ 27 w 348"/>
              <a:gd name="T49" fmla="*/ 437 h 524"/>
              <a:gd name="T50" fmla="*/ 22 w 348"/>
              <a:gd name="T51" fmla="*/ 417 h 524"/>
              <a:gd name="T52" fmla="*/ 24 w 348"/>
              <a:gd name="T53" fmla="*/ 414 h 524"/>
              <a:gd name="T54" fmla="*/ 12 w 348"/>
              <a:gd name="T55" fmla="*/ 405 h 524"/>
              <a:gd name="T56" fmla="*/ 26 w 348"/>
              <a:gd name="T57" fmla="*/ 359 h 524"/>
              <a:gd name="T58" fmla="*/ 33 w 348"/>
              <a:gd name="T59" fmla="*/ 346 h 524"/>
              <a:gd name="T60" fmla="*/ 37 w 348"/>
              <a:gd name="T61" fmla="*/ 320 h 524"/>
              <a:gd name="T62" fmla="*/ 23 w 348"/>
              <a:gd name="T63" fmla="*/ 294 h 524"/>
              <a:gd name="T64" fmla="*/ 147 w 348"/>
              <a:gd name="T65" fmla="*/ 42 h 524"/>
              <a:gd name="T66" fmla="*/ 348 w 348"/>
              <a:gd name="T67" fmla="*/ 398 h 52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48"/>
              <a:gd name="T103" fmla="*/ 0 h 524"/>
              <a:gd name="T104" fmla="*/ 348 w 348"/>
              <a:gd name="T105" fmla="*/ 524 h 52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48" h="524">
                <a:moveTo>
                  <a:pt x="348" y="398"/>
                </a:moveTo>
                <a:cubicBezTo>
                  <a:pt x="348" y="399"/>
                  <a:pt x="337" y="409"/>
                  <a:pt x="331" y="425"/>
                </a:cubicBezTo>
                <a:cubicBezTo>
                  <a:pt x="327" y="435"/>
                  <a:pt x="344" y="466"/>
                  <a:pt x="336" y="467"/>
                </a:cubicBezTo>
                <a:cubicBezTo>
                  <a:pt x="324" y="467"/>
                  <a:pt x="310" y="442"/>
                  <a:pt x="291" y="447"/>
                </a:cubicBezTo>
                <a:cubicBezTo>
                  <a:pt x="289" y="448"/>
                  <a:pt x="287" y="447"/>
                  <a:pt x="281" y="451"/>
                </a:cubicBezTo>
                <a:cubicBezTo>
                  <a:pt x="278" y="454"/>
                  <a:pt x="286" y="465"/>
                  <a:pt x="280" y="467"/>
                </a:cubicBezTo>
                <a:cubicBezTo>
                  <a:pt x="276" y="468"/>
                  <a:pt x="274" y="455"/>
                  <a:pt x="273" y="455"/>
                </a:cubicBezTo>
                <a:cubicBezTo>
                  <a:pt x="268" y="455"/>
                  <a:pt x="269" y="477"/>
                  <a:pt x="264" y="478"/>
                </a:cubicBezTo>
                <a:cubicBezTo>
                  <a:pt x="263" y="479"/>
                  <a:pt x="265" y="471"/>
                  <a:pt x="261" y="470"/>
                </a:cubicBezTo>
                <a:cubicBezTo>
                  <a:pt x="259" y="470"/>
                  <a:pt x="252" y="481"/>
                  <a:pt x="252" y="477"/>
                </a:cubicBezTo>
                <a:cubicBezTo>
                  <a:pt x="258" y="454"/>
                  <a:pt x="246" y="469"/>
                  <a:pt x="245" y="474"/>
                </a:cubicBezTo>
                <a:cubicBezTo>
                  <a:pt x="245" y="481"/>
                  <a:pt x="233" y="470"/>
                  <a:pt x="234" y="472"/>
                </a:cubicBezTo>
                <a:cubicBezTo>
                  <a:pt x="232" y="473"/>
                  <a:pt x="236" y="481"/>
                  <a:pt x="229" y="486"/>
                </a:cubicBezTo>
                <a:cubicBezTo>
                  <a:pt x="228" y="486"/>
                  <a:pt x="222" y="473"/>
                  <a:pt x="221" y="475"/>
                </a:cubicBezTo>
                <a:cubicBezTo>
                  <a:pt x="220" y="477"/>
                  <a:pt x="226" y="497"/>
                  <a:pt x="225" y="500"/>
                </a:cubicBezTo>
                <a:cubicBezTo>
                  <a:pt x="224" y="503"/>
                  <a:pt x="215" y="485"/>
                  <a:pt x="213" y="485"/>
                </a:cubicBezTo>
                <a:cubicBezTo>
                  <a:pt x="206" y="486"/>
                  <a:pt x="216" y="494"/>
                  <a:pt x="210" y="503"/>
                </a:cubicBezTo>
                <a:cubicBezTo>
                  <a:pt x="197" y="524"/>
                  <a:pt x="207" y="491"/>
                  <a:pt x="200" y="489"/>
                </a:cubicBezTo>
                <a:cubicBezTo>
                  <a:pt x="196" y="487"/>
                  <a:pt x="189" y="495"/>
                  <a:pt x="184" y="500"/>
                </a:cubicBezTo>
                <a:cubicBezTo>
                  <a:pt x="174" y="511"/>
                  <a:pt x="157" y="517"/>
                  <a:pt x="179" y="492"/>
                </a:cubicBezTo>
                <a:cubicBezTo>
                  <a:pt x="189" y="478"/>
                  <a:pt x="166" y="502"/>
                  <a:pt x="156" y="509"/>
                </a:cubicBezTo>
                <a:cubicBezTo>
                  <a:pt x="151" y="512"/>
                  <a:pt x="153" y="503"/>
                  <a:pt x="157" y="498"/>
                </a:cubicBezTo>
                <a:cubicBezTo>
                  <a:pt x="158" y="497"/>
                  <a:pt x="159" y="495"/>
                  <a:pt x="160" y="494"/>
                </a:cubicBezTo>
                <a:cubicBezTo>
                  <a:pt x="165" y="487"/>
                  <a:pt x="154" y="499"/>
                  <a:pt x="150" y="500"/>
                </a:cubicBezTo>
                <a:cubicBezTo>
                  <a:pt x="149" y="500"/>
                  <a:pt x="159" y="484"/>
                  <a:pt x="156" y="486"/>
                </a:cubicBezTo>
                <a:cubicBezTo>
                  <a:pt x="155" y="486"/>
                  <a:pt x="154" y="484"/>
                  <a:pt x="152" y="487"/>
                </a:cubicBezTo>
                <a:cubicBezTo>
                  <a:pt x="150" y="489"/>
                  <a:pt x="148" y="496"/>
                  <a:pt x="145" y="499"/>
                </a:cubicBezTo>
                <a:cubicBezTo>
                  <a:pt x="134" y="510"/>
                  <a:pt x="128" y="507"/>
                  <a:pt x="136" y="494"/>
                </a:cubicBezTo>
                <a:cubicBezTo>
                  <a:pt x="151" y="476"/>
                  <a:pt x="135" y="489"/>
                  <a:pt x="123" y="502"/>
                </a:cubicBezTo>
                <a:cubicBezTo>
                  <a:pt x="118" y="507"/>
                  <a:pt x="112" y="503"/>
                  <a:pt x="119" y="496"/>
                </a:cubicBezTo>
                <a:cubicBezTo>
                  <a:pt x="127" y="488"/>
                  <a:pt x="132" y="479"/>
                  <a:pt x="127" y="482"/>
                </a:cubicBezTo>
                <a:cubicBezTo>
                  <a:pt x="107" y="498"/>
                  <a:pt x="89" y="506"/>
                  <a:pt x="108" y="488"/>
                </a:cubicBezTo>
                <a:cubicBezTo>
                  <a:pt x="118" y="478"/>
                  <a:pt x="115" y="476"/>
                  <a:pt x="106" y="479"/>
                </a:cubicBezTo>
                <a:cubicBezTo>
                  <a:pt x="70" y="514"/>
                  <a:pt x="77" y="501"/>
                  <a:pt x="98" y="479"/>
                </a:cubicBezTo>
                <a:cubicBezTo>
                  <a:pt x="100" y="476"/>
                  <a:pt x="100" y="467"/>
                  <a:pt x="93" y="474"/>
                </a:cubicBezTo>
                <a:cubicBezTo>
                  <a:pt x="84" y="484"/>
                  <a:pt x="67" y="496"/>
                  <a:pt x="79" y="482"/>
                </a:cubicBezTo>
                <a:cubicBezTo>
                  <a:pt x="81" y="480"/>
                  <a:pt x="103" y="450"/>
                  <a:pt x="78" y="474"/>
                </a:cubicBezTo>
                <a:cubicBezTo>
                  <a:pt x="55" y="496"/>
                  <a:pt x="73" y="468"/>
                  <a:pt x="75" y="466"/>
                </a:cubicBezTo>
                <a:cubicBezTo>
                  <a:pt x="90" y="447"/>
                  <a:pt x="71" y="456"/>
                  <a:pt x="66" y="459"/>
                </a:cubicBezTo>
                <a:cubicBezTo>
                  <a:pt x="61" y="462"/>
                  <a:pt x="51" y="467"/>
                  <a:pt x="53" y="464"/>
                </a:cubicBezTo>
                <a:cubicBezTo>
                  <a:pt x="58" y="456"/>
                  <a:pt x="67" y="450"/>
                  <a:pt x="68" y="444"/>
                </a:cubicBezTo>
                <a:cubicBezTo>
                  <a:pt x="68" y="442"/>
                  <a:pt x="66" y="441"/>
                  <a:pt x="63" y="441"/>
                </a:cubicBezTo>
                <a:cubicBezTo>
                  <a:pt x="62" y="440"/>
                  <a:pt x="48" y="448"/>
                  <a:pt x="46" y="447"/>
                </a:cubicBezTo>
                <a:cubicBezTo>
                  <a:pt x="45" y="447"/>
                  <a:pt x="66" y="432"/>
                  <a:pt x="66" y="431"/>
                </a:cubicBezTo>
                <a:cubicBezTo>
                  <a:pt x="65" y="431"/>
                  <a:pt x="28" y="443"/>
                  <a:pt x="50" y="432"/>
                </a:cubicBezTo>
                <a:cubicBezTo>
                  <a:pt x="55" y="429"/>
                  <a:pt x="55" y="429"/>
                  <a:pt x="57" y="424"/>
                </a:cubicBezTo>
                <a:cubicBezTo>
                  <a:pt x="57" y="423"/>
                  <a:pt x="55" y="419"/>
                  <a:pt x="51" y="422"/>
                </a:cubicBezTo>
                <a:cubicBezTo>
                  <a:pt x="50" y="423"/>
                  <a:pt x="39" y="432"/>
                  <a:pt x="38" y="433"/>
                </a:cubicBezTo>
                <a:cubicBezTo>
                  <a:pt x="34" y="436"/>
                  <a:pt x="46" y="418"/>
                  <a:pt x="44" y="418"/>
                </a:cubicBezTo>
                <a:cubicBezTo>
                  <a:pt x="41" y="418"/>
                  <a:pt x="28" y="437"/>
                  <a:pt x="27" y="437"/>
                </a:cubicBezTo>
                <a:cubicBezTo>
                  <a:pt x="23" y="435"/>
                  <a:pt x="43" y="412"/>
                  <a:pt x="38" y="411"/>
                </a:cubicBezTo>
                <a:cubicBezTo>
                  <a:pt x="32" y="409"/>
                  <a:pt x="25" y="421"/>
                  <a:pt x="22" y="417"/>
                </a:cubicBezTo>
                <a:cubicBezTo>
                  <a:pt x="22" y="417"/>
                  <a:pt x="47" y="401"/>
                  <a:pt x="39" y="399"/>
                </a:cubicBezTo>
                <a:cubicBezTo>
                  <a:pt x="37" y="398"/>
                  <a:pt x="26" y="414"/>
                  <a:pt x="24" y="414"/>
                </a:cubicBezTo>
                <a:cubicBezTo>
                  <a:pt x="17" y="414"/>
                  <a:pt x="31" y="397"/>
                  <a:pt x="28" y="399"/>
                </a:cubicBezTo>
                <a:cubicBezTo>
                  <a:pt x="24" y="401"/>
                  <a:pt x="12" y="408"/>
                  <a:pt x="12" y="405"/>
                </a:cubicBezTo>
                <a:cubicBezTo>
                  <a:pt x="11" y="400"/>
                  <a:pt x="26" y="379"/>
                  <a:pt x="32" y="367"/>
                </a:cubicBezTo>
                <a:cubicBezTo>
                  <a:pt x="33" y="364"/>
                  <a:pt x="31" y="362"/>
                  <a:pt x="26" y="359"/>
                </a:cubicBezTo>
                <a:cubicBezTo>
                  <a:pt x="21" y="357"/>
                  <a:pt x="0" y="357"/>
                  <a:pt x="5" y="347"/>
                </a:cubicBezTo>
                <a:cubicBezTo>
                  <a:pt x="6" y="345"/>
                  <a:pt x="33" y="352"/>
                  <a:pt x="33" y="346"/>
                </a:cubicBezTo>
                <a:cubicBezTo>
                  <a:pt x="34" y="330"/>
                  <a:pt x="0" y="331"/>
                  <a:pt x="0" y="322"/>
                </a:cubicBezTo>
                <a:cubicBezTo>
                  <a:pt x="0" y="314"/>
                  <a:pt x="24" y="325"/>
                  <a:pt x="37" y="320"/>
                </a:cubicBezTo>
                <a:cubicBezTo>
                  <a:pt x="50" y="318"/>
                  <a:pt x="48" y="305"/>
                  <a:pt x="41" y="302"/>
                </a:cubicBezTo>
                <a:cubicBezTo>
                  <a:pt x="39" y="301"/>
                  <a:pt x="22" y="296"/>
                  <a:pt x="23" y="294"/>
                </a:cubicBezTo>
                <a:cubicBezTo>
                  <a:pt x="23" y="292"/>
                  <a:pt x="40" y="294"/>
                  <a:pt x="47" y="290"/>
                </a:cubicBezTo>
                <a:cubicBezTo>
                  <a:pt x="60" y="283"/>
                  <a:pt x="119" y="73"/>
                  <a:pt x="147" y="42"/>
                </a:cubicBezTo>
                <a:cubicBezTo>
                  <a:pt x="169" y="19"/>
                  <a:pt x="284" y="0"/>
                  <a:pt x="348" y="53"/>
                </a:cubicBezTo>
                <a:lnTo>
                  <a:pt x="348" y="398"/>
                </a:lnTo>
                <a:close/>
              </a:path>
            </a:pathLst>
          </a:custGeom>
          <a:gradFill rotWithShape="1">
            <a:gsLst>
              <a:gs pos="0">
                <a:srgbClr val="FF9900"/>
              </a:gs>
              <a:gs pos="100000">
                <a:srgbClr val="FFFF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4125913" y="765175"/>
            <a:ext cx="107950" cy="107950"/>
          </a:xfrm>
          <a:prstGeom prst="ellipse">
            <a:avLst/>
          </a:prstGeom>
          <a:gradFill rotWithShape="1">
            <a:gsLst>
              <a:gs pos="0">
                <a:srgbClr val="0645A2"/>
              </a:gs>
              <a:gs pos="100000">
                <a:srgbClr val="66CCFF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4833938" y="4881563"/>
            <a:ext cx="107950" cy="107950"/>
          </a:xfrm>
          <a:prstGeom prst="ellipse">
            <a:avLst/>
          </a:prstGeom>
          <a:gradFill rotWithShape="1">
            <a:gsLst>
              <a:gs pos="0">
                <a:srgbClr val="0645A2"/>
              </a:gs>
              <a:gs pos="100000">
                <a:srgbClr val="66CCFF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5192713" y="2076450"/>
            <a:ext cx="107950" cy="10795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Oval 13"/>
          <p:cNvSpPr>
            <a:spLocks noChangeArrowheads="1"/>
          </p:cNvSpPr>
          <p:nvPr/>
        </p:nvSpPr>
        <p:spPr bwMode="auto">
          <a:xfrm>
            <a:off x="5130800" y="4802188"/>
            <a:ext cx="107950" cy="107950"/>
          </a:xfrm>
          <a:prstGeom prst="ellipse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rect">
              <a:fillToRect l="100000" b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860800" y="569913"/>
            <a:ext cx="938213" cy="474662"/>
            <a:chOff x="2432" y="359"/>
            <a:chExt cx="591" cy="299"/>
          </a:xfrm>
        </p:grpSpPr>
        <p:sp>
          <p:nvSpPr>
            <p:cNvPr id="15421" name="Freeform 15"/>
            <p:cNvSpPr>
              <a:spLocks/>
            </p:cNvSpPr>
            <p:nvPr/>
          </p:nvSpPr>
          <p:spPr bwMode="auto">
            <a:xfrm>
              <a:off x="2432" y="359"/>
              <a:ext cx="207" cy="299"/>
            </a:xfrm>
            <a:custGeom>
              <a:avLst/>
              <a:gdLst>
                <a:gd name="T0" fmla="*/ 70 w 139"/>
                <a:gd name="T1" fmla="*/ 0 h 200"/>
                <a:gd name="T2" fmla="*/ 125 w 139"/>
                <a:gd name="T3" fmla="*/ 30 h 200"/>
                <a:gd name="T4" fmla="*/ 108 w 139"/>
                <a:gd name="T5" fmla="*/ 101 h 200"/>
                <a:gd name="T6" fmla="*/ 125 w 139"/>
                <a:gd name="T7" fmla="*/ 170 h 200"/>
                <a:gd name="T8" fmla="*/ 70 w 139"/>
                <a:gd name="T9" fmla="*/ 200 h 200"/>
                <a:gd name="T10" fmla="*/ 14 w 139"/>
                <a:gd name="T11" fmla="*/ 170 h 200"/>
                <a:gd name="T12" fmla="*/ 16 w 139"/>
                <a:gd name="T13" fmla="*/ 98 h 200"/>
                <a:gd name="T14" fmla="*/ 14 w 139"/>
                <a:gd name="T15" fmla="*/ 30 h 200"/>
                <a:gd name="T16" fmla="*/ 70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70" y="0"/>
                  </a:moveTo>
                  <a:cubicBezTo>
                    <a:pt x="91" y="0"/>
                    <a:pt x="111" y="12"/>
                    <a:pt x="125" y="30"/>
                  </a:cubicBezTo>
                  <a:cubicBezTo>
                    <a:pt x="139" y="48"/>
                    <a:pt x="108" y="74"/>
                    <a:pt x="108" y="101"/>
                  </a:cubicBezTo>
                  <a:cubicBezTo>
                    <a:pt x="108" y="129"/>
                    <a:pt x="139" y="152"/>
                    <a:pt x="125" y="170"/>
                  </a:cubicBezTo>
                  <a:cubicBezTo>
                    <a:pt x="111" y="188"/>
                    <a:pt x="91" y="200"/>
                    <a:pt x="70" y="200"/>
                  </a:cubicBezTo>
                  <a:cubicBezTo>
                    <a:pt x="48" y="200"/>
                    <a:pt x="29" y="188"/>
                    <a:pt x="14" y="170"/>
                  </a:cubicBezTo>
                  <a:cubicBezTo>
                    <a:pt x="0" y="152"/>
                    <a:pt x="16" y="126"/>
                    <a:pt x="16" y="98"/>
                  </a:cubicBezTo>
                  <a:cubicBezTo>
                    <a:pt x="16" y="71"/>
                    <a:pt x="0" y="48"/>
                    <a:pt x="14" y="30"/>
                  </a:cubicBezTo>
                  <a:cubicBezTo>
                    <a:pt x="29" y="12"/>
                    <a:pt x="48" y="0"/>
                    <a:pt x="70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Freeform 16"/>
            <p:cNvSpPr>
              <a:spLocks/>
            </p:cNvSpPr>
            <p:nvPr/>
          </p:nvSpPr>
          <p:spPr bwMode="auto">
            <a:xfrm>
              <a:off x="2622" y="359"/>
              <a:ext cx="207" cy="299"/>
            </a:xfrm>
            <a:custGeom>
              <a:avLst/>
              <a:gdLst>
                <a:gd name="T0" fmla="*/ 69 w 139"/>
                <a:gd name="T1" fmla="*/ 0 h 200"/>
                <a:gd name="T2" fmla="*/ 14 w 139"/>
                <a:gd name="T3" fmla="*/ 30 h 200"/>
                <a:gd name="T4" fmla="*/ 31 w 139"/>
                <a:gd name="T5" fmla="*/ 101 h 200"/>
                <a:gd name="T6" fmla="*/ 14 w 139"/>
                <a:gd name="T7" fmla="*/ 170 h 200"/>
                <a:gd name="T8" fmla="*/ 69 w 139"/>
                <a:gd name="T9" fmla="*/ 200 h 200"/>
                <a:gd name="T10" fmla="*/ 125 w 139"/>
                <a:gd name="T11" fmla="*/ 170 h 200"/>
                <a:gd name="T12" fmla="*/ 112 w 139"/>
                <a:gd name="T13" fmla="*/ 99 h 200"/>
                <a:gd name="T14" fmla="*/ 125 w 139"/>
                <a:gd name="T15" fmla="*/ 30 h 200"/>
                <a:gd name="T16" fmla="*/ 69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69" y="0"/>
                  </a:moveTo>
                  <a:cubicBezTo>
                    <a:pt x="48" y="0"/>
                    <a:pt x="28" y="12"/>
                    <a:pt x="14" y="30"/>
                  </a:cubicBezTo>
                  <a:cubicBezTo>
                    <a:pt x="0" y="48"/>
                    <a:pt x="31" y="74"/>
                    <a:pt x="31" y="101"/>
                  </a:cubicBezTo>
                  <a:cubicBezTo>
                    <a:pt x="31" y="129"/>
                    <a:pt x="0" y="152"/>
                    <a:pt x="14" y="170"/>
                  </a:cubicBezTo>
                  <a:cubicBezTo>
                    <a:pt x="28" y="188"/>
                    <a:pt x="48" y="200"/>
                    <a:pt x="69" y="200"/>
                  </a:cubicBezTo>
                  <a:cubicBezTo>
                    <a:pt x="91" y="200"/>
                    <a:pt x="111" y="188"/>
                    <a:pt x="125" y="170"/>
                  </a:cubicBezTo>
                  <a:cubicBezTo>
                    <a:pt x="139" y="152"/>
                    <a:pt x="112" y="127"/>
                    <a:pt x="112" y="99"/>
                  </a:cubicBezTo>
                  <a:cubicBezTo>
                    <a:pt x="112" y="72"/>
                    <a:pt x="139" y="48"/>
                    <a:pt x="125" y="30"/>
                  </a:cubicBezTo>
                  <a:cubicBezTo>
                    <a:pt x="111" y="12"/>
                    <a:pt x="91" y="0"/>
                    <a:pt x="69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Freeform 17"/>
            <p:cNvSpPr>
              <a:spLocks/>
            </p:cNvSpPr>
            <p:nvPr/>
          </p:nvSpPr>
          <p:spPr bwMode="auto">
            <a:xfrm>
              <a:off x="2816" y="359"/>
              <a:ext cx="207" cy="299"/>
            </a:xfrm>
            <a:custGeom>
              <a:avLst/>
              <a:gdLst>
                <a:gd name="T0" fmla="*/ 69 w 139"/>
                <a:gd name="T1" fmla="*/ 0 h 200"/>
                <a:gd name="T2" fmla="*/ 14 w 139"/>
                <a:gd name="T3" fmla="*/ 30 h 200"/>
                <a:gd name="T4" fmla="*/ 31 w 139"/>
                <a:gd name="T5" fmla="*/ 101 h 200"/>
                <a:gd name="T6" fmla="*/ 14 w 139"/>
                <a:gd name="T7" fmla="*/ 170 h 200"/>
                <a:gd name="T8" fmla="*/ 69 w 139"/>
                <a:gd name="T9" fmla="*/ 200 h 200"/>
                <a:gd name="T10" fmla="*/ 125 w 139"/>
                <a:gd name="T11" fmla="*/ 170 h 200"/>
                <a:gd name="T12" fmla="*/ 123 w 139"/>
                <a:gd name="T13" fmla="*/ 98 h 200"/>
                <a:gd name="T14" fmla="*/ 125 w 139"/>
                <a:gd name="T15" fmla="*/ 30 h 200"/>
                <a:gd name="T16" fmla="*/ 69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69" y="0"/>
                  </a:moveTo>
                  <a:cubicBezTo>
                    <a:pt x="48" y="0"/>
                    <a:pt x="28" y="12"/>
                    <a:pt x="14" y="30"/>
                  </a:cubicBezTo>
                  <a:cubicBezTo>
                    <a:pt x="0" y="48"/>
                    <a:pt x="31" y="74"/>
                    <a:pt x="31" y="101"/>
                  </a:cubicBezTo>
                  <a:cubicBezTo>
                    <a:pt x="31" y="129"/>
                    <a:pt x="0" y="152"/>
                    <a:pt x="14" y="170"/>
                  </a:cubicBezTo>
                  <a:cubicBezTo>
                    <a:pt x="28" y="188"/>
                    <a:pt x="48" y="200"/>
                    <a:pt x="69" y="200"/>
                  </a:cubicBezTo>
                  <a:cubicBezTo>
                    <a:pt x="91" y="200"/>
                    <a:pt x="110" y="188"/>
                    <a:pt x="125" y="170"/>
                  </a:cubicBezTo>
                  <a:cubicBezTo>
                    <a:pt x="139" y="152"/>
                    <a:pt x="123" y="126"/>
                    <a:pt x="123" y="98"/>
                  </a:cubicBezTo>
                  <a:cubicBezTo>
                    <a:pt x="123" y="71"/>
                    <a:pt x="139" y="48"/>
                    <a:pt x="125" y="30"/>
                  </a:cubicBezTo>
                  <a:cubicBezTo>
                    <a:pt x="110" y="12"/>
                    <a:pt x="91" y="0"/>
                    <a:pt x="69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572000" y="765175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b="1">
                <a:solidFill>
                  <a:srgbClr val="0645A2"/>
                </a:solidFill>
              </a:rPr>
              <a:t>ATP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4591050" y="762000"/>
            <a:ext cx="20955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sz="100" b="1">
                <a:solidFill>
                  <a:srgbClr val="0645A2"/>
                </a:solidFill>
              </a:rPr>
              <a:t>ADP</a:t>
            </a:r>
          </a:p>
        </p:txBody>
      </p:sp>
      <p:sp>
        <p:nvSpPr>
          <p:cNvPr id="53268" name="Oval 20"/>
          <p:cNvSpPr>
            <a:spLocks noChangeArrowheads="1"/>
          </p:cNvSpPr>
          <p:nvPr/>
        </p:nvSpPr>
        <p:spPr bwMode="auto">
          <a:xfrm>
            <a:off x="3792538" y="2262188"/>
            <a:ext cx="107950" cy="107950"/>
          </a:xfrm>
          <a:prstGeom prst="ellipse">
            <a:avLst/>
          </a:prstGeom>
          <a:gradFill rotWithShape="1">
            <a:gsLst>
              <a:gs pos="0">
                <a:srgbClr val="CC00CC"/>
              </a:gs>
              <a:gs pos="100000">
                <a:srgbClr val="FFCCFF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9" name="Oval 21"/>
          <p:cNvSpPr>
            <a:spLocks noChangeArrowheads="1"/>
          </p:cNvSpPr>
          <p:nvPr/>
        </p:nvSpPr>
        <p:spPr bwMode="auto">
          <a:xfrm>
            <a:off x="2990850" y="908050"/>
            <a:ext cx="107950" cy="107950"/>
          </a:xfrm>
          <a:prstGeom prst="ellipse">
            <a:avLst/>
          </a:prstGeom>
          <a:gradFill rotWithShape="1">
            <a:gsLst>
              <a:gs pos="0">
                <a:srgbClr val="CC00CC"/>
              </a:gs>
              <a:gs pos="100000">
                <a:srgbClr val="FFCCFF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0" name="Oval 22"/>
          <p:cNvSpPr>
            <a:spLocks noChangeArrowheads="1"/>
          </p:cNvSpPr>
          <p:nvPr/>
        </p:nvSpPr>
        <p:spPr bwMode="auto">
          <a:xfrm>
            <a:off x="4895850" y="6597650"/>
            <a:ext cx="107950" cy="107950"/>
          </a:xfrm>
          <a:prstGeom prst="ellipse">
            <a:avLst/>
          </a:prstGeom>
          <a:gradFill rotWithShape="1">
            <a:gsLst>
              <a:gs pos="0">
                <a:srgbClr val="0645A2"/>
              </a:gs>
              <a:gs pos="100000">
                <a:srgbClr val="66CCFF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7502525" y="176213"/>
            <a:ext cx="1119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36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Αίμα</a:t>
            </a:r>
            <a:endParaRPr lang="en-GB" sz="360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7578725" y="5748338"/>
            <a:ext cx="1316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36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Ούρα</a:t>
            </a:r>
            <a:endParaRPr lang="en-GB" sz="360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576763" y="4568825"/>
            <a:ext cx="911225" cy="657225"/>
            <a:chOff x="2883" y="2878"/>
            <a:chExt cx="574" cy="414"/>
          </a:xfrm>
        </p:grpSpPr>
        <p:sp>
          <p:nvSpPr>
            <p:cNvPr id="15418" name="Freeform 26"/>
            <p:cNvSpPr>
              <a:spLocks/>
            </p:cNvSpPr>
            <p:nvPr/>
          </p:nvSpPr>
          <p:spPr bwMode="auto">
            <a:xfrm rot="-1040181">
              <a:off x="2883" y="2993"/>
              <a:ext cx="207" cy="299"/>
            </a:xfrm>
            <a:custGeom>
              <a:avLst/>
              <a:gdLst>
                <a:gd name="T0" fmla="*/ 70 w 139"/>
                <a:gd name="T1" fmla="*/ 0 h 200"/>
                <a:gd name="T2" fmla="*/ 125 w 139"/>
                <a:gd name="T3" fmla="*/ 30 h 200"/>
                <a:gd name="T4" fmla="*/ 108 w 139"/>
                <a:gd name="T5" fmla="*/ 101 h 200"/>
                <a:gd name="T6" fmla="*/ 125 w 139"/>
                <a:gd name="T7" fmla="*/ 170 h 200"/>
                <a:gd name="T8" fmla="*/ 70 w 139"/>
                <a:gd name="T9" fmla="*/ 200 h 200"/>
                <a:gd name="T10" fmla="*/ 14 w 139"/>
                <a:gd name="T11" fmla="*/ 170 h 200"/>
                <a:gd name="T12" fmla="*/ 16 w 139"/>
                <a:gd name="T13" fmla="*/ 98 h 200"/>
                <a:gd name="T14" fmla="*/ 14 w 139"/>
                <a:gd name="T15" fmla="*/ 30 h 200"/>
                <a:gd name="T16" fmla="*/ 70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70" y="0"/>
                  </a:moveTo>
                  <a:cubicBezTo>
                    <a:pt x="91" y="0"/>
                    <a:pt x="111" y="12"/>
                    <a:pt x="125" y="30"/>
                  </a:cubicBezTo>
                  <a:cubicBezTo>
                    <a:pt x="139" y="48"/>
                    <a:pt x="108" y="74"/>
                    <a:pt x="108" y="101"/>
                  </a:cubicBezTo>
                  <a:cubicBezTo>
                    <a:pt x="108" y="129"/>
                    <a:pt x="139" y="152"/>
                    <a:pt x="125" y="170"/>
                  </a:cubicBezTo>
                  <a:cubicBezTo>
                    <a:pt x="111" y="188"/>
                    <a:pt x="91" y="200"/>
                    <a:pt x="70" y="200"/>
                  </a:cubicBezTo>
                  <a:cubicBezTo>
                    <a:pt x="48" y="200"/>
                    <a:pt x="29" y="188"/>
                    <a:pt x="14" y="170"/>
                  </a:cubicBezTo>
                  <a:cubicBezTo>
                    <a:pt x="0" y="152"/>
                    <a:pt x="16" y="126"/>
                    <a:pt x="16" y="98"/>
                  </a:cubicBezTo>
                  <a:cubicBezTo>
                    <a:pt x="16" y="71"/>
                    <a:pt x="0" y="48"/>
                    <a:pt x="14" y="30"/>
                  </a:cubicBezTo>
                  <a:cubicBezTo>
                    <a:pt x="29" y="12"/>
                    <a:pt x="48" y="0"/>
                    <a:pt x="70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Freeform 27"/>
            <p:cNvSpPr>
              <a:spLocks/>
            </p:cNvSpPr>
            <p:nvPr/>
          </p:nvSpPr>
          <p:spPr bwMode="auto">
            <a:xfrm rot="-1040181">
              <a:off x="3065" y="2936"/>
              <a:ext cx="207" cy="299"/>
            </a:xfrm>
            <a:custGeom>
              <a:avLst/>
              <a:gdLst>
                <a:gd name="T0" fmla="*/ 69 w 139"/>
                <a:gd name="T1" fmla="*/ 0 h 200"/>
                <a:gd name="T2" fmla="*/ 14 w 139"/>
                <a:gd name="T3" fmla="*/ 30 h 200"/>
                <a:gd name="T4" fmla="*/ 31 w 139"/>
                <a:gd name="T5" fmla="*/ 101 h 200"/>
                <a:gd name="T6" fmla="*/ 14 w 139"/>
                <a:gd name="T7" fmla="*/ 170 h 200"/>
                <a:gd name="T8" fmla="*/ 69 w 139"/>
                <a:gd name="T9" fmla="*/ 200 h 200"/>
                <a:gd name="T10" fmla="*/ 125 w 139"/>
                <a:gd name="T11" fmla="*/ 170 h 200"/>
                <a:gd name="T12" fmla="*/ 112 w 139"/>
                <a:gd name="T13" fmla="*/ 99 h 200"/>
                <a:gd name="T14" fmla="*/ 125 w 139"/>
                <a:gd name="T15" fmla="*/ 30 h 200"/>
                <a:gd name="T16" fmla="*/ 69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69" y="0"/>
                  </a:moveTo>
                  <a:cubicBezTo>
                    <a:pt x="48" y="0"/>
                    <a:pt x="28" y="12"/>
                    <a:pt x="14" y="30"/>
                  </a:cubicBezTo>
                  <a:cubicBezTo>
                    <a:pt x="0" y="48"/>
                    <a:pt x="31" y="74"/>
                    <a:pt x="31" y="101"/>
                  </a:cubicBezTo>
                  <a:cubicBezTo>
                    <a:pt x="31" y="129"/>
                    <a:pt x="0" y="152"/>
                    <a:pt x="14" y="170"/>
                  </a:cubicBezTo>
                  <a:cubicBezTo>
                    <a:pt x="28" y="188"/>
                    <a:pt x="48" y="200"/>
                    <a:pt x="69" y="200"/>
                  </a:cubicBezTo>
                  <a:cubicBezTo>
                    <a:pt x="91" y="200"/>
                    <a:pt x="111" y="188"/>
                    <a:pt x="125" y="170"/>
                  </a:cubicBezTo>
                  <a:cubicBezTo>
                    <a:pt x="139" y="152"/>
                    <a:pt x="112" y="127"/>
                    <a:pt x="112" y="99"/>
                  </a:cubicBezTo>
                  <a:cubicBezTo>
                    <a:pt x="112" y="72"/>
                    <a:pt x="139" y="48"/>
                    <a:pt x="125" y="30"/>
                  </a:cubicBezTo>
                  <a:cubicBezTo>
                    <a:pt x="111" y="12"/>
                    <a:pt x="91" y="0"/>
                    <a:pt x="69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Freeform 28"/>
            <p:cNvSpPr>
              <a:spLocks/>
            </p:cNvSpPr>
            <p:nvPr/>
          </p:nvSpPr>
          <p:spPr bwMode="auto">
            <a:xfrm rot="-1040181">
              <a:off x="3250" y="2878"/>
              <a:ext cx="207" cy="299"/>
            </a:xfrm>
            <a:custGeom>
              <a:avLst/>
              <a:gdLst>
                <a:gd name="T0" fmla="*/ 69 w 139"/>
                <a:gd name="T1" fmla="*/ 0 h 200"/>
                <a:gd name="T2" fmla="*/ 14 w 139"/>
                <a:gd name="T3" fmla="*/ 30 h 200"/>
                <a:gd name="T4" fmla="*/ 31 w 139"/>
                <a:gd name="T5" fmla="*/ 101 h 200"/>
                <a:gd name="T6" fmla="*/ 14 w 139"/>
                <a:gd name="T7" fmla="*/ 170 h 200"/>
                <a:gd name="T8" fmla="*/ 69 w 139"/>
                <a:gd name="T9" fmla="*/ 200 h 200"/>
                <a:gd name="T10" fmla="*/ 125 w 139"/>
                <a:gd name="T11" fmla="*/ 170 h 200"/>
                <a:gd name="T12" fmla="*/ 123 w 139"/>
                <a:gd name="T13" fmla="*/ 98 h 200"/>
                <a:gd name="T14" fmla="*/ 125 w 139"/>
                <a:gd name="T15" fmla="*/ 30 h 200"/>
                <a:gd name="T16" fmla="*/ 69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69" y="0"/>
                  </a:moveTo>
                  <a:cubicBezTo>
                    <a:pt x="48" y="0"/>
                    <a:pt x="28" y="12"/>
                    <a:pt x="14" y="30"/>
                  </a:cubicBezTo>
                  <a:cubicBezTo>
                    <a:pt x="0" y="48"/>
                    <a:pt x="31" y="74"/>
                    <a:pt x="31" y="101"/>
                  </a:cubicBezTo>
                  <a:cubicBezTo>
                    <a:pt x="31" y="129"/>
                    <a:pt x="0" y="152"/>
                    <a:pt x="14" y="170"/>
                  </a:cubicBezTo>
                  <a:cubicBezTo>
                    <a:pt x="28" y="188"/>
                    <a:pt x="48" y="200"/>
                    <a:pt x="69" y="200"/>
                  </a:cubicBezTo>
                  <a:cubicBezTo>
                    <a:pt x="91" y="200"/>
                    <a:pt x="110" y="188"/>
                    <a:pt x="125" y="170"/>
                  </a:cubicBezTo>
                  <a:cubicBezTo>
                    <a:pt x="139" y="152"/>
                    <a:pt x="123" y="126"/>
                    <a:pt x="123" y="98"/>
                  </a:cubicBezTo>
                  <a:cubicBezTo>
                    <a:pt x="123" y="71"/>
                    <a:pt x="139" y="48"/>
                    <a:pt x="125" y="30"/>
                  </a:cubicBezTo>
                  <a:cubicBezTo>
                    <a:pt x="110" y="12"/>
                    <a:pt x="91" y="0"/>
                    <a:pt x="69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77" name="Oval 29"/>
          <p:cNvSpPr>
            <a:spLocks noChangeArrowheads="1"/>
          </p:cNvSpPr>
          <p:nvPr/>
        </p:nvSpPr>
        <p:spPr bwMode="auto">
          <a:xfrm>
            <a:off x="6040438" y="2781300"/>
            <a:ext cx="107950" cy="107950"/>
          </a:xfrm>
          <a:prstGeom prst="ellipse">
            <a:avLst/>
          </a:prstGeom>
          <a:gradFill rotWithShape="1">
            <a:gsLst>
              <a:gs pos="0">
                <a:srgbClr val="0645A2"/>
              </a:gs>
              <a:gs pos="100000">
                <a:srgbClr val="66CCFF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6443663" y="5892800"/>
            <a:ext cx="1190625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HCO</a:t>
            </a:r>
            <a:r>
              <a:rPr lang="en-US" sz="2800" baseline="-2500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sz="2800" baseline="3000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5508625" y="5892800"/>
            <a:ext cx="582613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2800" baseline="3000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3487738" y="5902325"/>
            <a:ext cx="1244600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2800" baseline="-25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</a:t>
            </a:r>
            <a:r>
              <a:rPr lang="en-US" sz="2800" baseline="-25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n-US" sz="280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611188" y="5905500"/>
            <a:ext cx="852487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sz="2800" baseline="-25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810125" y="6024563"/>
            <a:ext cx="550863" cy="277812"/>
            <a:chOff x="2556" y="3771"/>
            <a:chExt cx="347" cy="175"/>
          </a:xfrm>
        </p:grpSpPr>
        <p:sp>
          <p:nvSpPr>
            <p:cNvPr id="15416" name="Freeform 35"/>
            <p:cNvSpPr>
              <a:spLocks/>
            </p:cNvSpPr>
            <p:nvPr/>
          </p:nvSpPr>
          <p:spPr bwMode="auto">
            <a:xfrm>
              <a:off x="2556" y="3771"/>
              <a:ext cx="346" cy="63"/>
            </a:xfrm>
            <a:custGeom>
              <a:avLst/>
              <a:gdLst>
                <a:gd name="T0" fmla="*/ 214 w 214"/>
                <a:gd name="T1" fmla="*/ 60 h 60"/>
                <a:gd name="T2" fmla="*/ 0 w 214"/>
                <a:gd name="T3" fmla="*/ 60 h 60"/>
                <a:gd name="T4" fmla="*/ 69 w 214"/>
                <a:gd name="T5" fmla="*/ 0 h 60"/>
                <a:gd name="T6" fmla="*/ 0 60000 65536"/>
                <a:gd name="T7" fmla="*/ 0 60000 65536"/>
                <a:gd name="T8" fmla="*/ 0 60000 65536"/>
                <a:gd name="T9" fmla="*/ 0 w 214"/>
                <a:gd name="T10" fmla="*/ 0 h 60"/>
                <a:gd name="T11" fmla="*/ 214 w 21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60">
                  <a:moveTo>
                    <a:pt x="214" y="60"/>
                  </a:moveTo>
                  <a:lnTo>
                    <a:pt x="0" y="60"/>
                  </a:lnTo>
                  <a:lnTo>
                    <a:pt x="69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36"/>
            <p:cNvSpPr>
              <a:spLocks/>
            </p:cNvSpPr>
            <p:nvPr/>
          </p:nvSpPr>
          <p:spPr bwMode="auto">
            <a:xfrm flipH="1" flipV="1">
              <a:off x="2557" y="3883"/>
              <a:ext cx="346" cy="63"/>
            </a:xfrm>
            <a:custGeom>
              <a:avLst/>
              <a:gdLst>
                <a:gd name="T0" fmla="*/ 214 w 214"/>
                <a:gd name="T1" fmla="*/ 60 h 60"/>
                <a:gd name="T2" fmla="*/ 0 w 214"/>
                <a:gd name="T3" fmla="*/ 60 h 60"/>
                <a:gd name="T4" fmla="*/ 69 w 214"/>
                <a:gd name="T5" fmla="*/ 0 h 60"/>
                <a:gd name="T6" fmla="*/ 0 60000 65536"/>
                <a:gd name="T7" fmla="*/ 0 60000 65536"/>
                <a:gd name="T8" fmla="*/ 0 60000 65536"/>
                <a:gd name="T9" fmla="*/ 0 w 214"/>
                <a:gd name="T10" fmla="*/ 0 h 60"/>
                <a:gd name="T11" fmla="*/ 214 w 21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60">
                  <a:moveTo>
                    <a:pt x="214" y="60"/>
                  </a:moveTo>
                  <a:lnTo>
                    <a:pt x="0" y="60"/>
                  </a:lnTo>
                  <a:lnTo>
                    <a:pt x="69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5969000" y="587057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endParaRPr lang="en-US" sz="280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86" name="Rectangle 38"/>
          <p:cNvSpPr>
            <a:spLocks noChangeArrowheads="1"/>
          </p:cNvSpPr>
          <p:nvPr/>
        </p:nvSpPr>
        <p:spPr bwMode="auto">
          <a:xfrm>
            <a:off x="1835150" y="5891213"/>
            <a:ext cx="852488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66FF3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</a:t>
            </a:r>
            <a:r>
              <a:rPr lang="en-US" sz="2800" baseline="-25000">
                <a:solidFill>
                  <a:srgbClr val="66FF3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en-US" sz="2800">
              <a:solidFill>
                <a:srgbClr val="66FF33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1476375" y="593407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endParaRPr lang="en-US" sz="2800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849563" y="6021388"/>
            <a:ext cx="550862" cy="277812"/>
            <a:chOff x="2556" y="3771"/>
            <a:chExt cx="347" cy="175"/>
          </a:xfrm>
        </p:grpSpPr>
        <p:sp>
          <p:nvSpPr>
            <p:cNvPr id="15414" name="Freeform 41"/>
            <p:cNvSpPr>
              <a:spLocks/>
            </p:cNvSpPr>
            <p:nvPr/>
          </p:nvSpPr>
          <p:spPr bwMode="auto">
            <a:xfrm>
              <a:off x="2556" y="3771"/>
              <a:ext cx="346" cy="63"/>
            </a:xfrm>
            <a:custGeom>
              <a:avLst/>
              <a:gdLst>
                <a:gd name="T0" fmla="*/ 214 w 214"/>
                <a:gd name="T1" fmla="*/ 60 h 60"/>
                <a:gd name="T2" fmla="*/ 0 w 214"/>
                <a:gd name="T3" fmla="*/ 60 h 60"/>
                <a:gd name="T4" fmla="*/ 69 w 214"/>
                <a:gd name="T5" fmla="*/ 0 h 60"/>
                <a:gd name="T6" fmla="*/ 0 60000 65536"/>
                <a:gd name="T7" fmla="*/ 0 60000 65536"/>
                <a:gd name="T8" fmla="*/ 0 60000 65536"/>
                <a:gd name="T9" fmla="*/ 0 w 214"/>
                <a:gd name="T10" fmla="*/ 0 h 60"/>
                <a:gd name="T11" fmla="*/ 214 w 21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60">
                  <a:moveTo>
                    <a:pt x="214" y="60"/>
                  </a:moveTo>
                  <a:lnTo>
                    <a:pt x="0" y="60"/>
                  </a:lnTo>
                  <a:lnTo>
                    <a:pt x="69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42"/>
            <p:cNvSpPr>
              <a:spLocks/>
            </p:cNvSpPr>
            <p:nvPr/>
          </p:nvSpPr>
          <p:spPr bwMode="auto">
            <a:xfrm flipH="1" flipV="1">
              <a:off x="2557" y="3883"/>
              <a:ext cx="346" cy="63"/>
            </a:xfrm>
            <a:custGeom>
              <a:avLst/>
              <a:gdLst>
                <a:gd name="T0" fmla="*/ 214 w 214"/>
                <a:gd name="T1" fmla="*/ 60 h 60"/>
                <a:gd name="T2" fmla="*/ 0 w 214"/>
                <a:gd name="T3" fmla="*/ 60 h 60"/>
                <a:gd name="T4" fmla="*/ 69 w 214"/>
                <a:gd name="T5" fmla="*/ 0 h 60"/>
                <a:gd name="T6" fmla="*/ 0 60000 65536"/>
                <a:gd name="T7" fmla="*/ 0 60000 65536"/>
                <a:gd name="T8" fmla="*/ 0 60000 65536"/>
                <a:gd name="T9" fmla="*/ 0 w 214"/>
                <a:gd name="T10" fmla="*/ 0 h 60"/>
                <a:gd name="T11" fmla="*/ 214 w 21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60">
                  <a:moveTo>
                    <a:pt x="214" y="60"/>
                  </a:moveTo>
                  <a:lnTo>
                    <a:pt x="0" y="60"/>
                  </a:lnTo>
                  <a:lnTo>
                    <a:pt x="69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533400" y="4419600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l-GR" sz="240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Καρβονική ανυδράση</a:t>
            </a:r>
            <a:endParaRPr lang="en-US" sz="2400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92" name="Oval 44"/>
          <p:cNvSpPr>
            <a:spLocks noChangeArrowheads="1"/>
          </p:cNvSpPr>
          <p:nvPr/>
        </p:nvSpPr>
        <p:spPr bwMode="auto">
          <a:xfrm>
            <a:off x="2268538" y="6092825"/>
            <a:ext cx="107950" cy="107950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100000">
                <a:srgbClr val="00FF00"/>
              </a:gs>
            </a:gsLst>
            <a:path path="rect">
              <a:fillToRect t="100000" r="10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Rectangle 45"/>
          <p:cNvSpPr>
            <a:spLocks noChangeArrowheads="1"/>
          </p:cNvSpPr>
          <p:nvPr/>
        </p:nvSpPr>
        <p:spPr bwMode="auto">
          <a:xfrm>
            <a:off x="4551363" y="3260725"/>
            <a:ext cx="611187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sp>
        <p:nvSpPr>
          <p:cNvPr id="53294" name="Rectangle 46"/>
          <p:cNvSpPr>
            <a:spLocks noChangeArrowheads="1"/>
          </p:cNvSpPr>
          <p:nvPr/>
        </p:nvSpPr>
        <p:spPr bwMode="auto">
          <a:xfrm>
            <a:off x="3895725" y="3260725"/>
            <a:ext cx="611188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66FF3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</a:t>
            </a:r>
            <a:r>
              <a:rPr lang="en-US" baseline="-25000">
                <a:solidFill>
                  <a:srgbClr val="66FF3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en-US">
              <a:solidFill>
                <a:srgbClr val="66FF33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95" name="Text Box 47"/>
          <p:cNvSpPr txBox="1">
            <a:spLocks noChangeArrowheads="1"/>
          </p:cNvSpPr>
          <p:nvPr/>
        </p:nvSpPr>
        <p:spPr bwMode="auto">
          <a:xfrm>
            <a:off x="4356100" y="32766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  <a:endParaRPr lang="en-US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96" name="Rectangle 48"/>
          <p:cNvSpPr>
            <a:spLocks noChangeArrowheads="1"/>
          </p:cNvSpPr>
          <p:nvPr/>
        </p:nvSpPr>
        <p:spPr bwMode="auto">
          <a:xfrm>
            <a:off x="4068763" y="2662238"/>
            <a:ext cx="860425" cy="3667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</a:t>
            </a:r>
            <a:r>
              <a:rPr lang="en-US" baseline="-25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endParaRPr lang="en-US">
              <a:solidFill>
                <a:srgbClr val="66CC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97" name="Rectangle 49"/>
          <p:cNvSpPr>
            <a:spLocks noChangeArrowheads="1"/>
          </p:cNvSpPr>
          <p:nvPr/>
        </p:nvSpPr>
        <p:spPr bwMode="auto">
          <a:xfrm>
            <a:off x="3316288" y="2133600"/>
            <a:ext cx="827087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HCO</a:t>
            </a:r>
            <a:r>
              <a:rPr lang="en-US" baseline="-2500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  <a:r>
              <a:rPr lang="en-US" baseline="30000">
                <a:solidFill>
                  <a:srgbClr val="FF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</a:p>
        </p:txBody>
      </p:sp>
      <p:sp>
        <p:nvSpPr>
          <p:cNvPr id="53298" name="Rectangle 50"/>
          <p:cNvSpPr>
            <a:spLocks noChangeArrowheads="1"/>
          </p:cNvSpPr>
          <p:nvPr/>
        </p:nvSpPr>
        <p:spPr bwMode="auto">
          <a:xfrm>
            <a:off x="4889500" y="2133600"/>
            <a:ext cx="4381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3000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</p:txBody>
      </p:sp>
      <p:sp>
        <p:nvSpPr>
          <p:cNvPr id="53299" name="Line 51"/>
          <p:cNvSpPr>
            <a:spLocks noChangeShapeType="1"/>
          </p:cNvSpPr>
          <p:nvPr/>
        </p:nvSpPr>
        <p:spPr bwMode="auto">
          <a:xfrm flipV="1">
            <a:off x="4498975" y="3021013"/>
            <a:ext cx="0" cy="280987"/>
          </a:xfrm>
          <a:prstGeom prst="line">
            <a:avLst/>
          </a:prstGeom>
          <a:noFill/>
          <a:ln w="28575">
            <a:solidFill>
              <a:srgbClr val="66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00" name="Line 52"/>
          <p:cNvSpPr>
            <a:spLocks noChangeShapeType="1"/>
          </p:cNvSpPr>
          <p:nvPr/>
        </p:nvSpPr>
        <p:spPr bwMode="auto">
          <a:xfrm flipV="1">
            <a:off x="4681538" y="2473325"/>
            <a:ext cx="223837" cy="214313"/>
          </a:xfrm>
          <a:prstGeom prst="line">
            <a:avLst/>
          </a:prstGeom>
          <a:noFill/>
          <a:ln w="28575">
            <a:solidFill>
              <a:srgbClr val="66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01" name="Line 53"/>
          <p:cNvSpPr>
            <a:spLocks noChangeShapeType="1"/>
          </p:cNvSpPr>
          <p:nvPr/>
        </p:nvSpPr>
        <p:spPr bwMode="auto">
          <a:xfrm flipH="1" flipV="1">
            <a:off x="4067175" y="2473325"/>
            <a:ext cx="223838" cy="214313"/>
          </a:xfrm>
          <a:prstGeom prst="line">
            <a:avLst/>
          </a:prstGeom>
          <a:noFill/>
          <a:ln w="28575">
            <a:solidFill>
              <a:srgbClr val="66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3302" name="Text Box 54"/>
          <p:cNvSpPr txBox="1">
            <a:spLocks noChangeArrowheads="1"/>
          </p:cNvSpPr>
          <p:nvPr/>
        </p:nvSpPr>
        <p:spPr bwMode="auto">
          <a:xfrm>
            <a:off x="2743200" y="2682875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l-GR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Καρβονική ανυδράση</a:t>
            </a:r>
            <a:endParaRPr lang="en-US">
              <a:solidFill>
                <a:srgbClr val="000099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 rot="-135089">
            <a:off x="2733675" y="674688"/>
            <a:ext cx="617538" cy="565150"/>
            <a:chOff x="3457" y="484"/>
            <a:chExt cx="389" cy="356"/>
          </a:xfrm>
        </p:grpSpPr>
        <p:sp>
          <p:nvSpPr>
            <p:cNvPr id="15412" name="Freeform 56"/>
            <p:cNvSpPr>
              <a:spLocks/>
            </p:cNvSpPr>
            <p:nvPr/>
          </p:nvSpPr>
          <p:spPr bwMode="auto">
            <a:xfrm rot="-1040181">
              <a:off x="3457" y="541"/>
              <a:ext cx="207" cy="299"/>
            </a:xfrm>
            <a:custGeom>
              <a:avLst/>
              <a:gdLst>
                <a:gd name="T0" fmla="*/ 70 w 139"/>
                <a:gd name="T1" fmla="*/ 0 h 200"/>
                <a:gd name="T2" fmla="*/ 125 w 139"/>
                <a:gd name="T3" fmla="*/ 30 h 200"/>
                <a:gd name="T4" fmla="*/ 108 w 139"/>
                <a:gd name="T5" fmla="*/ 101 h 200"/>
                <a:gd name="T6" fmla="*/ 125 w 139"/>
                <a:gd name="T7" fmla="*/ 170 h 200"/>
                <a:gd name="T8" fmla="*/ 70 w 139"/>
                <a:gd name="T9" fmla="*/ 200 h 200"/>
                <a:gd name="T10" fmla="*/ 14 w 139"/>
                <a:gd name="T11" fmla="*/ 170 h 200"/>
                <a:gd name="T12" fmla="*/ 16 w 139"/>
                <a:gd name="T13" fmla="*/ 98 h 200"/>
                <a:gd name="T14" fmla="*/ 14 w 139"/>
                <a:gd name="T15" fmla="*/ 30 h 200"/>
                <a:gd name="T16" fmla="*/ 70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70" y="0"/>
                  </a:moveTo>
                  <a:cubicBezTo>
                    <a:pt x="91" y="0"/>
                    <a:pt x="111" y="12"/>
                    <a:pt x="125" y="30"/>
                  </a:cubicBezTo>
                  <a:cubicBezTo>
                    <a:pt x="139" y="48"/>
                    <a:pt x="108" y="74"/>
                    <a:pt x="108" y="101"/>
                  </a:cubicBezTo>
                  <a:cubicBezTo>
                    <a:pt x="108" y="129"/>
                    <a:pt x="139" y="152"/>
                    <a:pt x="125" y="170"/>
                  </a:cubicBezTo>
                  <a:cubicBezTo>
                    <a:pt x="111" y="188"/>
                    <a:pt x="91" y="200"/>
                    <a:pt x="70" y="200"/>
                  </a:cubicBezTo>
                  <a:cubicBezTo>
                    <a:pt x="48" y="200"/>
                    <a:pt x="29" y="188"/>
                    <a:pt x="14" y="170"/>
                  </a:cubicBezTo>
                  <a:cubicBezTo>
                    <a:pt x="0" y="152"/>
                    <a:pt x="16" y="126"/>
                    <a:pt x="16" y="98"/>
                  </a:cubicBezTo>
                  <a:cubicBezTo>
                    <a:pt x="16" y="71"/>
                    <a:pt x="0" y="48"/>
                    <a:pt x="14" y="30"/>
                  </a:cubicBezTo>
                  <a:cubicBezTo>
                    <a:pt x="29" y="12"/>
                    <a:pt x="48" y="0"/>
                    <a:pt x="70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Freeform 57"/>
            <p:cNvSpPr>
              <a:spLocks/>
            </p:cNvSpPr>
            <p:nvPr/>
          </p:nvSpPr>
          <p:spPr bwMode="auto">
            <a:xfrm rot="-1040181">
              <a:off x="3639" y="484"/>
              <a:ext cx="207" cy="299"/>
            </a:xfrm>
            <a:custGeom>
              <a:avLst/>
              <a:gdLst>
                <a:gd name="T0" fmla="*/ 69 w 139"/>
                <a:gd name="T1" fmla="*/ 0 h 200"/>
                <a:gd name="T2" fmla="*/ 14 w 139"/>
                <a:gd name="T3" fmla="*/ 30 h 200"/>
                <a:gd name="T4" fmla="*/ 31 w 139"/>
                <a:gd name="T5" fmla="*/ 101 h 200"/>
                <a:gd name="T6" fmla="*/ 14 w 139"/>
                <a:gd name="T7" fmla="*/ 170 h 200"/>
                <a:gd name="T8" fmla="*/ 69 w 139"/>
                <a:gd name="T9" fmla="*/ 200 h 200"/>
                <a:gd name="T10" fmla="*/ 125 w 139"/>
                <a:gd name="T11" fmla="*/ 170 h 200"/>
                <a:gd name="T12" fmla="*/ 112 w 139"/>
                <a:gd name="T13" fmla="*/ 99 h 200"/>
                <a:gd name="T14" fmla="*/ 125 w 139"/>
                <a:gd name="T15" fmla="*/ 30 h 200"/>
                <a:gd name="T16" fmla="*/ 69 w 139"/>
                <a:gd name="T17" fmla="*/ 0 h 2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9"/>
                <a:gd name="T28" fmla="*/ 0 h 200"/>
                <a:gd name="T29" fmla="*/ 139 w 139"/>
                <a:gd name="T30" fmla="*/ 200 h 2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9" h="200">
                  <a:moveTo>
                    <a:pt x="69" y="0"/>
                  </a:moveTo>
                  <a:cubicBezTo>
                    <a:pt x="48" y="0"/>
                    <a:pt x="28" y="12"/>
                    <a:pt x="14" y="30"/>
                  </a:cubicBezTo>
                  <a:cubicBezTo>
                    <a:pt x="0" y="48"/>
                    <a:pt x="31" y="74"/>
                    <a:pt x="31" y="101"/>
                  </a:cubicBezTo>
                  <a:cubicBezTo>
                    <a:pt x="31" y="129"/>
                    <a:pt x="0" y="152"/>
                    <a:pt x="14" y="170"/>
                  </a:cubicBezTo>
                  <a:cubicBezTo>
                    <a:pt x="28" y="188"/>
                    <a:pt x="48" y="200"/>
                    <a:pt x="69" y="200"/>
                  </a:cubicBezTo>
                  <a:cubicBezTo>
                    <a:pt x="91" y="200"/>
                    <a:pt x="111" y="188"/>
                    <a:pt x="125" y="170"/>
                  </a:cubicBezTo>
                  <a:cubicBezTo>
                    <a:pt x="139" y="152"/>
                    <a:pt x="112" y="127"/>
                    <a:pt x="112" y="99"/>
                  </a:cubicBezTo>
                  <a:cubicBezTo>
                    <a:pt x="112" y="72"/>
                    <a:pt x="139" y="48"/>
                    <a:pt x="125" y="30"/>
                  </a:cubicBezTo>
                  <a:cubicBezTo>
                    <a:pt x="111" y="12"/>
                    <a:pt x="91" y="0"/>
                    <a:pt x="69" y="0"/>
                  </a:cubicBezTo>
                  <a:close/>
                </a:path>
              </a:pathLst>
            </a:custGeom>
            <a:solidFill>
              <a:srgbClr val="CC3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306" name="Rectangle 58"/>
          <p:cNvSpPr>
            <a:spLocks noChangeArrowheads="1"/>
          </p:cNvSpPr>
          <p:nvPr/>
        </p:nvSpPr>
        <p:spPr bwMode="auto">
          <a:xfrm>
            <a:off x="77788" y="0"/>
            <a:ext cx="1708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72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sz="7200" baseline="30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</p:txBody>
      </p:sp>
      <p:sp>
        <p:nvSpPr>
          <p:cNvPr id="53307" name="Rectangle 59"/>
          <p:cNvSpPr>
            <a:spLocks noChangeArrowheads="1"/>
          </p:cNvSpPr>
          <p:nvPr/>
        </p:nvSpPr>
        <p:spPr bwMode="auto">
          <a:xfrm>
            <a:off x="525463" y="1697038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baseline="30000">
                <a:solidFill>
                  <a:srgbClr val="0066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</p:txBody>
      </p:sp>
      <p:sp>
        <p:nvSpPr>
          <p:cNvPr id="53308" name="Freeform 60"/>
          <p:cNvSpPr>
            <a:spLocks/>
          </p:cNvSpPr>
          <p:nvPr/>
        </p:nvSpPr>
        <p:spPr bwMode="auto">
          <a:xfrm>
            <a:off x="4810125" y="6024563"/>
            <a:ext cx="549275" cy="100012"/>
          </a:xfrm>
          <a:custGeom>
            <a:avLst/>
            <a:gdLst>
              <a:gd name="T0" fmla="*/ 214 w 214"/>
              <a:gd name="T1" fmla="*/ 60 h 60"/>
              <a:gd name="T2" fmla="*/ 0 w 214"/>
              <a:gd name="T3" fmla="*/ 60 h 60"/>
              <a:gd name="T4" fmla="*/ 69 w 214"/>
              <a:gd name="T5" fmla="*/ 0 h 60"/>
              <a:gd name="T6" fmla="*/ 0 60000 65536"/>
              <a:gd name="T7" fmla="*/ 0 60000 65536"/>
              <a:gd name="T8" fmla="*/ 0 60000 65536"/>
              <a:gd name="T9" fmla="*/ 0 w 214"/>
              <a:gd name="T10" fmla="*/ 0 h 60"/>
              <a:gd name="T11" fmla="*/ 214 w 214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" h="60">
                <a:moveTo>
                  <a:pt x="214" y="60"/>
                </a:moveTo>
                <a:lnTo>
                  <a:pt x="0" y="60"/>
                </a:lnTo>
                <a:lnTo>
                  <a:pt x="69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2843213" y="6021388"/>
            <a:ext cx="550862" cy="277812"/>
            <a:chOff x="2556" y="3771"/>
            <a:chExt cx="347" cy="175"/>
          </a:xfrm>
        </p:grpSpPr>
        <p:sp>
          <p:nvSpPr>
            <p:cNvPr id="15410" name="Freeform 62"/>
            <p:cNvSpPr>
              <a:spLocks/>
            </p:cNvSpPr>
            <p:nvPr/>
          </p:nvSpPr>
          <p:spPr bwMode="auto">
            <a:xfrm>
              <a:off x="2556" y="3771"/>
              <a:ext cx="346" cy="63"/>
            </a:xfrm>
            <a:custGeom>
              <a:avLst/>
              <a:gdLst>
                <a:gd name="T0" fmla="*/ 214 w 214"/>
                <a:gd name="T1" fmla="*/ 60 h 60"/>
                <a:gd name="T2" fmla="*/ 0 w 214"/>
                <a:gd name="T3" fmla="*/ 60 h 60"/>
                <a:gd name="T4" fmla="*/ 69 w 214"/>
                <a:gd name="T5" fmla="*/ 0 h 60"/>
                <a:gd name="T6" fmla="*/ 0 60000 65536"/>
                <a:gd name="T7" fmla="*/ 0 60000 65536"/>
                <a:gd name="T8" fmla="*/ 0 60000 65536"/>
                <a:gd name="T9" fmla="*/ 0 w 214"/>
                <a:gd name="T10" fmla="*/ 0 h 60"/>
                <a:gd name="T11" fmla="*/ 214 w 21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60">
                  <a:moveTo>
                    <a:pt x="214" y="60"/>
                  </a:moveTo>
                  <a:lnTo>
                    <a:pt x="0" y="60"/>
                  </a:lnTo>
                  <a:lnTo>
                    <a:pt x="69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Freeform 63"/>
            <p:cNvSpPr>
              <a:spLocks/>
            </p:cNvSpPr>
            <p:nvPr/>
          </p:nvSpPr>
          <p:spPr bwMode="auto">
            <a:xfrm flipH="1" flipV="1">
              <a:off x="2557" y="3883"/>
              <a:ext cx="346" cy="63"/>
            </a:xfrm>
            <a:custGeom>
              <a:avLst/>
              <a:gdLst>
                <a:gd name="T0" fmla="*/ 214 w 214"/>
                <a:gd name="T1" fmla="*/ 60 h 60"/>
                <a:gd name="T2" fmla="*/ 0 w 214"/>
                <a:gd name="T3" fmla="*/ 60 h 60"/>
                <a:gd name="T4" fmla="*/ 69 w 214"/>
                <a:gd name="T5" fmla="*/ 0 h 60"/>
                <a:gd name="T6" fmla="*/ 0 60000 65536"/>
                <a:gd name="T7" fmla="*/ 0 60000 65536"/>
                <a:gd name="T8" fmla="*/ 0 60000 65536"/>
                <a:gd name="T9" fmla="*/ 0 w 214"/>
                <a:gd name="T10" fmla="*/ 0 h 60"/>
                <a:gd name="T11" fmla="*/ 214 w 214"/>
                <a:gd name="T12" fmla="*/ 60 h 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" h="60">
                  <a:moveTo>
                    <a:pt x="214" y="60"/>
                  </a:moveTo>
                  <a:lnTo>
                    <a:pt x="0" y="60"/>
                  </a:lnTo>
                  <a:lnTo>
                    <a:pt x="69" y="0"/>
                  </a:lnTo>
                </a:path>
              </a:pathLst>
            </a:custGeom>
            <a:noFill/>
            <a:ln w="2857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312" name="Freeform 64"/>
          <p:cNvSpPr>
            <a:spLocks/>
          </p:cNvSpPr>
          <p:nvPr/>
        </p:nvSpPr>
        <p:spPr bwMode="auto">
          <a:xfrm>
            <a:off x="2846388" y="6021388"/>
            <a:ext cx="549275" cy="100012"/>
          </a:xfrm>
          <a:custGeom>
            <a:avLst/>
            <a:gdLst>
              <a:gd name="T0" fmla="*/ 214 w 214"/>
              <a:gd name="T1" fmla="*/ 60 h 60"/>
              <a:gd name="T2" fmla="*/ 0 w 214"/>
              <a:gd name="T3" fmla="*/ 60 h 60"/>
              <a:gd name="T4" fmla="*/ 69 w 214"/>
              <a:gd name="T5" fmla="*/ 0 h 60"/>
              <a:gd name="T6" fmla="*/ 0 60000 65536"/>
              <a:gd name="T7" fmla="*/ 0 60000 65536"/>
              <a:gd name="T8" fmla="*/ 0 60000 65536"/>
              <a:gd name="T9" fmla="*/ 0 w 214"/>
              <a:gd name="T10" fmla="*/ 0 h 60"/>
              <a:gd name="T11" fmla="*/ 214 w 214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" h="60">
                <a:moveTo>
                  <a:pt x="214" y="60"/>
                </a:moveTo>
                <a:lnTo>
                  <a:pt x="0" y="60"/>
                </a:lnTo>
                <a:lnTo>
                  <a:pt x="69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313" name="Rectangle 65"/>
          <p:cNvSpPr>
            <a:spLocks noChangeArrowheads="1"/>
          </p:cNvSpPr>
          <p:nvPr/>
        </p:nvSpPr>
        <p:spPr bwMode="auto">
          <a:xfrm>
            <a:off x="4579938" y="5456238"/>
            <a:ext cx="781050" cy="51911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sz="2800" baseline="30000">
                <a:solidFill>
                  <a:srgbClr val="66CC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0.001" calcmode="lin" valueType="num">
                                      <p:cBhvr override="childStyle">
                                        <p:cTn id="29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4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8.0" calcmode="lin" valueType="num">
                                      <p:cBhvr override="childStyle">
                                        <p:cTn id="31" dur="1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9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repeatCount="indefinite" accel="50000" decel="5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7 L -0.00416 -0.1210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61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5607E-7 C 0.02136 -0.02543 0.1007 -0.08763 0.12848 -0.15329 C 0.15625 -0.21896 0.15886 -0.34451 0.16684 -0.39468 " pathEditMode="relative" rAng="0" ptsTypes="aaa">
                                      <p:cBhvr>
                                        <p:cTn id="39" dur="1000" fill="hold"/>
                                        <p:tgtEl>
                                          <p:spTgt spid="53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-197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023 C -0.01128 -0.01944 -0.0533 -0.08287 -0.06753 -0.11504 C -0.08177 -0.14722 -0.0816 -0.17708 -0.08524 -0.19352 " pathEditMode="relative" rAng="0" ptsTypes="aaf">
                                      <p:cBhvr>
                                        <p:cTn id="41" dur="1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0" y="-970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0047 C -0.00677 -0.02547 -0.04341 -0.12176 -0.04028 -0.14861 C -0.03716 -0.17547 0.00677 -0.15903 0.01909 -0.16181 " pathEditMode="relative" rAng="0" ptsTypes="aaa">
                                      <p:cBhvr>
                                        <p:cTn id="43" dur="1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0" y="-87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repeatCount="indefinite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7407E-6 C -0.01719 -0.02778 -0.03611 -0.05371 -0.01754 -0.08797 C 0.00104 -0.12223 0.08646 -0.16852 0.11128 -0.2051 C 0.13698 -0.24468 0.12726 -0.28588 0.13142 -0.30718 " pathEditMode="relative" rAng="0" ptsTypes="aafa">
                                      <p:cBhvr>
                                        <p:cTn id="45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-1540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093 L -0.00677 -0.2500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-125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-0.00695 C 0.00851 -0.01459 0.0415 -0.09861 0.03733 -0.05324 C 0.03316 -0.00787 0.01441 0.1456 -0.02239 0.26528 C -0.04392 0.32916 -0.00972 0.36944 -0.00642 0.39676 " pathEditMode="relative" rAng="0" ptsTypes="aafa">
                                      <p:cBhvr>
                                        <p:cTn id="49" dur="10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156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024 C -0.00208 -0.02917 0.0191 -0.13658 -0.01267 -0.17338 C -0.04444 -0.21019 -0.15781 -0.20047 -0.1908 -0.22084 C -0.22378 -0.24121 -0.20625 -0.28056 -0.21024 -0.2963 " pathEditMode="relative" rAng="0" ptsTypes="aaaa">
                                      <p:cBhvr>
                                        <p:cTn id="51" dur="1000" fill="hold"/>
                                        <p:tgtEl>
                                          <p:spTgt spid="53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-1480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5022E-6 L 0.07031 0.19084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3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3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6" presetClass="emph" presetSubtype="0" repeatCount="indefinite" autoRev="1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75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0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576 0.18797 " pathEditMode="relative" ptsTypes="AA">
                                      <p:cBhvr>
                                        <p:cTn id="103" dur="20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53291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3" presetClass="emph" presetSubtype="2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000" fill="hold"/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9500"/>
                            </p:stCondLst>
                            <p:childTnLst>
                              <p:par>
                                <p:cTn id="10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9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53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3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3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5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3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6500"/>
                            </p:stCondLst>
                            <p:childTnLst>
                              <p:par>
                                <p:cTn id="184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2" presetID="7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53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53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  <p:bldP spid="53256" grpId="0" animBg="1"/>
      <p:bldP spid="53258" grpId="0" animBg="1"/>
      <p:bldP spid="53258" grpId="1" animBg="1"/>
      <p:bldP spid="53259" grpId="0" animBg="1"/>
      <p:bldP spid="53259" grpId="1" animBg="1"/>
      <p:bldP spid="53259" grpId="2" animBg="1"/>
      <p:bldP spid="53260" grpId="0" animBg="1"/>
      <p:bldP spid="53260" grpId="1" animBg="1"/>
      <p:bldP spid="53260" grpId="2" animBg="1"/>
      <p:bldP spid="53261" grpId="0" animBg="1"/>
      <p:bldP spid="53261" grpId="1" animBg="1"/>
      <p:bldP spid="53261" grpId="2" animBg="1"/>
      <p:bldP spid="53266" grpId="0"/>
      <p:bldP spid="53267" grpId="0"/>
      <p:bldP spid="53268" grpId="0" animBg="1"/>
      <p:bldP spid="53268" grpId="1" animBg="1"/>
      <p:bldP spid="53268" grpId="2" animBg="1"/>
      <p:bldP spid="53269" grpId="0" animBg="1"/>
      <p:bldP spid="53269" grpId="1" animBg="1"/>
      <p:bldP spid="53269" grpId="2" animBg="1"/>
      <p:bldP spid="53270" grpId="0" animBg="1"/>
      <p:bldP spid="53270" grpId="1" animBg="1"/>
      <p:bldP spid="53270" grpId="2" animBg="1"/>
      <p:bldP spid="53277" grpId="0" animBg="1"/>
      <p:bldP spid="53277" grpId="1" animBg="1"/>
      <p:bldP spid="53277" grpId="2" animBg="1"/>
      <p:bldP spid="53278" grpId="0"/>
      <p:bldP spid="53279" grpId="0"/>
      <p:bldP spid="53280" grpId="0"/>
      <p:bldP spid="53281" grpId="0"/>
      <p:bldP spid="53285" grpId="0"/>
      <p:bldP spid="53286" grpId="0"/>
      <p:bldP spid="53287" grpId="0"/>
      <p:bldP spid="53291" grpId="0"/>
      <p:bldP spid="53291" grpId="1"/>
      <p:bldP spid="53291" grpId="2"/>
      <p:bldP spid="53292" grpId="0" animBg="1"/>
      <p:bldP spid="53292" grpId="1" animBg="1"/>
      <p:bldP spid="53292" grpId="2" animBg="1"/>
      <p:bldP spid="53293" grpId="0"/>
      <p:bldP spid="53294" grpId="0"/>
      <p:bldP spid="53295" grpId="0"/>
      <p:bldP spid="53296" grpId="0"/>
      <p:bldP spid="53297" grpId="0"/>
      <p:bldP spid="53298" grpId="0"/>
      <p:bldP spid="53299" grpId="0" animBg="1"/>
      <p:bldP spid="53300" grpId="0" animBg="1"/>
      <p:bldP spid="53301" grpId="0" animBg="1"/>
      <p:bldP spid="53302" grpId="0"/>
      <p:bldP spid="53306" grpId="0"/>
      <p:bldP spid="53307" grpId="0"/>
      <p:bldP spid="53308" grpId="0" animBg="1"/>
      <p:bldP spid="53308" grpId="1" animBg="1"/>
      <p:bldP spid="53312" grpId="0" animBg="1"/>
      <p:bldP spid="53312" grpId="1" animBg="1"/>
      <p:bldP spid="533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Straight Arrow Connector 131"/>
          <p:cNvCxnSpPr/>
          <p:nvPr/>
        </p:nvCxnSpPr>
        <p:spPr bwMode="auto">
          <a:xfrm>
            <a:off x="1295400" y="5105400"/>
            <a:ext cx="1447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pPr algn="ctr"/>
            <a:r>
              <a:rPr lang="el-GR" sz="3200" dirty="0" smtClean="0"/>
              <a:t>Παχύ ανιόν σκέλος της αγκύλης του </a:t>
            </a:r>
            <a:r>
              <a:rPr lang="en-US" sz="3200" dirty="0" err="1" smtClean="0"/>
              <a:t>Henle</a:t>
            </a:r>
            <a:endParaRPr lang="el-GR" sz="3200" dirty="0"/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286000" y="1371600"/>
            <a:ext cx="4800600" cy="4800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5943600" y="235585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7620000" y="1593850"/>
            <a:ext cx="51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H="1">
            <a:off x="6465887" y="174625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>
            <a:off x="6553200" y="25146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latin typeface="+mn-lt"/>
            </a:endParaRPr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>
            <a:off x="6553200" y="1746250"/>
            <a:ext cx="874713" cy="768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6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ATPase</a:t>
            </a:r>
            <a:endParaRPr lang="el-GR" sz="16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7239000" y="7620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3733800" y="762000"/>
            <a:ext cx="175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Κύτταρο </a:t>
            </a:r>
            <a:r>
              <a:rPr lang="el-GR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ΠΑΣΑ </a:t>
            </a:r>
            <a:r>
              <a:rPr lang="en-US" sz="1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Henle</a:t>
            </a:r>
            <a:endParaRPr lang="el-GR" sz="1600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381000" y="7620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l-GR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22 - Ευθύγραμμο βέλος σύνδεσης"/>
          <p:cNvCxnSpPr/>
          <p:nvPr/>
        </p:nvCxnSpPr>
        <p:spPr bwMode="auto">
          <a:xfrm rot="10800000">
            <a:off x="1270000" y="2590800"/>
            <a:ext cx="2209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24 - Διάγραμμα ροής: Έξοδος σε μέσο άμεσης πρόσβασης"/>
          <p:cNvSpPr/>
          <p:nvPr/>
        </p:nvSpPr>
        <p:spPr bwMode="auto">
          <a:xfrm>
            <a:off x="1727200" y="2438400"/>
            <a:ext cx="15240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6" name="25 - Ευθεία γραμμή σύνδεσης"/>
          <p:cNvCxnSpPr>
            <a:stCxn id="25" idx="3"/>
            <a:endCxn id="25" idx="4"/>
          </p:cNvCxnSpPr>
          <p:nvPr/>
        </p:nvCxnSpPr>
        <p:spPr bwMode="auto">
          <a:xfrm>
            <a:off x="2743200" y="2590800"/>
            <a:ext cx="5080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26 - Στρογγυλεμένο ορθογώνιο"/>
          <p:cNvSpPr/>
          <p:nvPr/>
        </p:nvSpPr>
        <p:spPr bwMode="auto">
          <a:xfrm>
            <a:off x="2209800" y="6477000"/>
            <a:ext cx="4876800" cy="1676400"/>
          </a:xfrm>
          <a:prstGeom prst="roundRect">
            <a:avLst>
              <a:gd name="adj" fmla="val 3981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 bwMode="auto">
          <a:xfrm rot="5400000">
            <a:off x="2820194" y="6323806"/>
            <a:ext cx="304800" cy="15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22"/>
          <p:cNvSpPr>
            <a:spLocks noChangeArrowheads="1"/>
          </p:cNvSpPr>
          <p:nvPr/>
        </p:nvSpPr>
        <p:spPr bwMode="auto">
          <a:xfrm>
            <a:off x="762000" y="5780782"/>
            <a:ext cx="685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K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 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2+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Mg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31" name="30 - Ευθύγραμμο βέλος σύνδεσης"/>
          <p:cNvCxnSpPr/>
          <p:nvPr/>
        </p:nvCxnSpPr>
        <p:spPr bwMode="auto">
          <a:xfrm>
            <a:off x="1600200" y="6324600"/>
            <a:ext cx="6096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31 - Ευθύγραμμο βέλος σύνδεσης"/>
          <p:cNvCxnSpPr/>
          <p:nvPr/>
        </p:nvCxnSpPr>
        <p:spPr bwMode="auto">
          <a:xfrm>
            <a:off x="1600200" y="6400800"/>
            <a:ext cx="6096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3" name="32 - Ευθύγραμμο βέλος σύνδεσης"/>
          <p:cNvCxnSpPr/>
          <p:nvPr/>
        </p:nvCxnSpPr>
        <p:spPr bwMode="auto">
          <a:xfrm>
            <a:off x="1981200" y="6610290"/>
            <a:ext cx="5029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4" name="33 - TextBox"/>
          <p:cNvSpPr txBox="1"/>
          <p:nvPr/>
        </p:nvSpPr>
        <p:spPr>
          <a:xfrm>
            <a:off x="3962400" y="6488668"/>
            <a:ext cx="533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</a:t>
            </a:r>
            <a:r>
              <a:rPr lang="en-US" baseline="-25000" dirty="0" smtClean="0"/>
              <a:t>0</a:t>
            </a:r>
            <a:endParaRPr lang="el-GR" baseline="-25000" dirty="0"/>
          </a:p>
        </p:txBody>
      </p:sp>
      <p:sp>
        <p:nvSpPr>
          <p:cNvPr id="35" name="34 - Έλλειψη"/>
          <p:cNvSpPr/>
          <p:nvPr/>
        </p:nvSpPr>
        <p:spPr bwMode="auto">
          <a:xfrm>
            <a:off x="1524000" y="6534090"/>
            <a:ext cx="3810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1600200" y="645789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+</a:t>
            </a:r>
            <a:endParaRPr lang="el-GR" sz="2000" dirty="0"/>
          </a:p>
        </p:txBody>
      </p:sp>
      <p:sp>
        <p:nvSpPr>
          <p:cNvPr id="37" name="36 - Έλλειψη"/>
          <p:cNvSpPr/>
          <p:nvPr/>
        </p:nvSpPr>
        <p:spPr bwMode="auto">
          <a:xfrm>
            <a:off x="7086600" y="6457890"/>
            <a:ext cx="381000" cy="304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37 - TextBox"/>
          <p:cNvSpPr txBox="1"/>
          <p:nvPr/>
        </p:nvSpPr>
        <p:spPr>
          <a:xfrm>
            <a:off x="7162800" y="6381690"/>
            <a:ext cx="22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-</a:t>
            </a:r>
            <a:endParaRPr lang="el-GR" sz="2000" dirty="0"/>
          </a:p>
        </p:txBody>
      </p:sp>
      <p:cxnSp>
        <p:nvCxnSpPr>
          <p:cNvPr id="39" name="38 - Ευθύγραμμο βέλος σύνδεσης"/>
          <p:cNvCxnSpPr/>
          <p:nvPr/>
        </p:nvCxnSpPr>
        <p:spPr bwMode="auto">
          <a:xfrm rot="10800000">
            <a:off x="6477000" y="2895601"/>
            <a:ext cx="1600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5943600" y="2743201"/>
            <a:ext cx="533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40 - Διάγραμμα ροής: Έξοδος σε μέσο άμεσης πρόσβασης"/>
          <p:cNvSpPr/>
          <p:nvPr/>
        </p:nvSpPr>
        <p:spPr bwMode="auto">
          <a:xfrm rot="10800000">
            <a:off x="6705600" y="2743201"/>
            <a:ext cx="838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2" name="41 - Ευθεία γραμμή σύνδεσης"/>
          <p:cNvCxnSpPr>
            <a:endCxn id="41" idx="3"/>
          </p:cNvCxnSpPr>
          <p:nvPr/>
        </p:nvCxnSpPr>
        <p:spPr bwMode="auto">
          <a:xfrm>
            <a:off x="6705600" y="2895601"/>
            <a:ext cx="279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42 - Ευθύγραμμο βέλος σύνδεσης"/>
          <p:cNvCxnSpPr/>
          <p:nvPr/>
        </p:nvCxnSpPr>
        <p:spPr bwMode="auto">
          <a:xfrm rot="10800000">
            <a:off x="1574800" y="19050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4" name="43 - Έλλειψη"/>
          <p:cNvSpPr/>
          <p:nvPr/>
        </p:nvSpPr>
        <p:spPr bwMode="auto">
          <a:xfrm>
            <a:off x="1879600" y="1676400"/>
            <a:ext cx="1143000" cy="533400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955800" y="175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NKCC1</a:t>
            </a:r>
            <a:endParaRPr lang="el-GR" sz="1600" dirty="0">
              <a:latin typeface="+mn-lt"/>
            </a:endParaRPr>
          </a:p>
        </p:txBody>
      </p:sp>
      <p:cxnSp>
        <p:nvCxnSpPr>
          <p:cNvPr id="46" name="45 - Ευθύγραμμο βέλος σύνδεσης"/>
          <p:cNvCxnSpPr/>
          <p:nvPr/>
        </p:nvCxnSpPr>
        <p:spPr bwMode="auto">
          <a:xfrm rot="10800000">
            <a:off x="1574800" y="16764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7" name="46 - Ευθύγραμμο βέλος σύνδεσης"/>
          <p:cNvCxnSpPr/>
          <p:nvPr/>
        </p:nvCxnSpPr>
        <p:spPr bwMode="auto">
          <a:xfrm rot="10800000">
            <a:off x="1574800" y="2209800"/>
            <a:ext cx="1905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8" name="Rectangle 20"/>
          <p:cNvSpPr>
            <a:spLocks noChangeArrowheads="1"/>
          </p:cNvSpPr>
          <p:nvPr/>
        </p:nvSpPr>
        <p:spPr bwMode="auto">
          <a:xfrm>
            <a:off x="965200" y="1447800"/>
            <a:ext cx="513282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584200" y="1981200"/>
            <a:ext cx="10599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</a:t>
            </a:r>
            <a:r>
              <a:rPr lang="en-US" sz="1600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ή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0" name="Rectangle 20"/>
          <p:cNvSpPr>
            <a:spLocks noChangeArrowheads="1"/>
          </p:cNvSpPr>
          <p:nvPr/>
        </p:nvSpPr>
        <p:spPr bwMode="auto">
          <a:xfrm>
            <a:off x="965200" y="1752600"/>
            <a:ext cx="5261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66" name="65 - Ευθύγραμμο βέλος σύνδεσης"/>
          <p:cNvCxnSpPr/>
          <p:nvPr/>
        </p:nvCxnSpPr>
        <p:spPr bwMode="auto">
          <a:xfrm rot="10800000">
            <a:off x="6324600" y="3505201"/>
            <a:ext cx="1752600" cy="1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66 - Διάγραμμα ροής: Έξοδος σε μέσο άμεσης πρόσβασης"/>
          <p:cNvSpPr/>
          <p:nvPr/>
        </p:nvSpPr>
        <p:spPr bwMode="auto">
          <a:xfrm rot="10800000">
            <a:off x="6629400" y="3352800"/>
            <a:ext cx="914400" cy="288823"/>
          </a:xfrm>
          <a:prstGeom prst="flowChartMagneticDrum">
            <a:avLst/>
          </a:prstGeom>
          <a:solidFill>
            <a:schemeClr val="bg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tangle 20"/>
          <p:cNvSpPr>
            <a:spLocks noChangeArrowheads="1"/>
          </p:cNvSpPr>
          <p:nvPr/>
        </p:nvSpPr>
        <p:spPr bwMode="auto">
          <a:xfrm>
            <a:off x="5867400" y="3352801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74" name="73 - Ευθεία γραμμή σύνδεσης"/>
          <p:cNvCxnSpPr>
            <a:stCxn id="67" idx="4"/>
            <a:endCxn id="67" idx="3"/>
          </p:cNvCxnSpPr>
          <p:nvPr/>
        </p:nvCxnSpPr>
        <p:spPr bwMode="auto">
          <a:xfrm rot="10800000" flipH="1">
            <a:off x="6629400" y="3497211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100 - TextBox"/>
          <p:cNvSpPr txBox="1"/>
          <p:nvPr/>
        </p:nvSpPr>
        <p:spPr>
          <a:xfrm>
            <a:off x="1803400" y="2362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KCNJ1</a:t>
            </a:r>
            <a:endParaRPr lang="el-GR" dirty="0">
              <a:latin typeface="+mn-lt"/>
            </a:endParaRPr>
          </a:p>
        </p:txBody>
      </p:sp>
      <p:sp>
        <p:nvSpPr>
          <p:cNvPr id="104" name="Oval 16"/>
          <p:cNvSpPr>
            <a:spLocks noChangeArrowheads="1"/>
          </p:cNvSpPr>
          <p:nvPr/>
        </p:nvSpPr>
        <p:spPr bwMode="auto">
          <a:xfrm>
            <a:off x="1916113" y="3043237"/>
            <a:ext cx="785813" cy="6143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NHE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5" name="Rectangle 17"/>
          <p:cNvSpPr>
            <a:spLocks noChangeArrowheads="1"/>
          </p:cNvSpPr>
          <p:nvPr/>
        </p:nvSpPr>
        <p:spPr bwMode="auto">
          <a:xfrm>
            <a:off x="2906713" y="2890837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06" name="Line 18"/>
          <p:cNvSpPr>
            <a:spLocks noChangeShapeType="1"/>
          </p:cNvSpPr>
          <p:nvPr/>
        </p:nvSpPr>
        <p:spPr bwMode="auto">
          <a:xfrm>
            <a:off x="1828800" y="3657600"/>
            <a:ext cx="1136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7" name="Line 19"/>
          <p:cNvSpPr>
            <a:spLocks noChangeShapeType="1"/>
          </p:cNvSpPr>
          <p:nvPr/>
        </p:nvSpPr>
        <p:spPr bwMode="auto">
          <a:xfrm flipH="1">
            <a:off x="1652588" y="3043237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8" name="Rectangle 20"/>
          <p:cNvSpPr>
            <a:spLocks noChangeArrowheads="1"/>
          </p:cNvSpPr>
          <p:nvPr/>
        </p:nvSpPr>
        <p:spPr bwMode="auto">
          <a:xfrm>
            <a:off x="1306513" y="3500437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9" name="113 - Έλλειψη"/>
          <p:cNvSpPr/>
          <p:nvPr/>
        </p:nvSpPr>
        <p:spPr bwMode="auto">
          <a:xfrm>
            <a:off x="1828800" y="4114800"/>
            <a:ext cx="838200" cy="5334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ATP</a:t>
            </a:r>
            <a:endParaRPr kumimoji="0" 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Rectangle 22"/>
          <p:cNvSpPr>
            <a:spLocks noChangeAspect="1" noChangeArrowheads="1"/>
          </p:cNvSpPr>
          <p:nvPr/>
        </p:nvSpPr>
        <p:spPr bwMode="auto">
          <a:xfrm>
            <a:off x="2819400" y="39624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1" name="Line 23"/>
          <p:cNvSpPr>
            <a:spLocks noChangeAspect="1" noChangeShapeType="1"/>
          </p:cNvSpPr>
          <p:nvPr/>
        </p:nvSpPr>
        <p:spPr bwMode="auto">
          <a:xfrm flipH="1">
            <a:off x="1600200" y="41148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" name="Text Box 60"/>
          <p:cNvSpPr txBox="1">
            <a:spLocks noChangeArrowheads="1"/>
          </p:cNvSpPr>
          <p:nvPr/>
        </p:nvSpPr>
        <p:spPr bwMode="auto">
          <a:xfrm>
            <a:off x="2819400" y="4876800"/>
            <a:ext cx="1067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+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l-G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Rectangle 96"/>
          <p:cNvSpPr>
            <a:spLocks noChangeArrowheads="1"/>
          </p:cNvSpPr>
          <p:nvPr/>
        </p:nvSpPr>
        <p:spPr bwMode="auto">
          <a:xfrm>
            <a:off x="3042390" y="5181600"/>
            <a:ext cx="657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II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Line 105"/>
          <p:cNvSpPr>
            <a:spLocks noChangeShapeType="1"/>
          </p:cNvSpPr>
          <p:nvPr/>
        </p:nvSpPr>
        <p:spPr bwMode="auto">
          <a:xfrm flipH="1" flipV="1">
            <a:off x="3200400" y="41910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Line 105"/>
          <p:cNvSpPr>
            <a:spLocks noChangeShapeType="1"/>
          </p:cNvSpPr>
          <p:nvPr/>
        </p:nvSpPr>
        <p:spPr bwMode="auto">
          <a:xfrm flipH="1" flipV="1">
            <a:off x="3276600" y="32004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Rectangle 17"/>
          <p:cNvSpPr>
            <a:spLocks noChangeArrowheads="1"/>
          </p:cNvSpPr>
          <p:nvPr/>
        </p:nvSpPr>
        <p:spPr bwMode="auto">
          <a:xfrm>
            <a:off x="3581400" y="41910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17" name="Line 105"/>
          <p:cNvSpPr>
            <a:spLocks noChangeShapeType="1"/>
          </p:cNvSpPr>
          <p:nvPr/>
        </p:nvSpPr>
        <p:spPr bwMode="auto">
          <a:xfrm flipV="1">
            <a:off x="35814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Line 105"/>
          <p:cNvSpPr>
            <a:spLocks noChangeShapeType="1"/>
          </p:cNvSpPr>
          <p:nvPr/>
        </p:nvSpPr>
        <p:spPr bwMode="auto">
          <a:xfrm flipV="1">
            <a:off x="3810000" y="4953001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70 - Διάγραμμα ροής: Έξοδος σε μέσο άμεσης πρόσβασης"/>
          <p:cNvSpPr/>
          <p:nvPr/>
        </p:nvSpPr>
        <p:spPr bwMode="auto">
          <a:xfrm>
            <a:off x="2057400" y="5029200"/>
            <a:ext cx="533400" cy="152400"/>
          </a:xfrm>
          <a:prstGeom prst="flowChartMagneticDru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1" name="Rectangle 29"/>
          <p:cNvSpPr>
            <a:spLocks noChangeArrowheads="1"/>
          </p:cNvSpPr>
          <p:nvPr/>
        </p:nvSpPr>
        <p:spPr bwMode="auto">
          <a:xfrm>
            <a:off x="0" y="28956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l-GR" sz="1600" b="1" baseline="-25000" dirty="0">
              <a:latin typeface="Times New Roman" pitchFamily="18" charset="0"/>
            </a:endParaRPr>
          </a:p>
        </p:txBody>
      </p:sp>
      <p:sp>
        <p:nvSpPr>
          <p:cNvPr id="122" name="Rectangle 30"/>
          <p:cNvSpPr>
            <a:spLocks noChangeArrowheads="1"/>
          </p:cNvSpPr>
          <p:nvPr/>
        </p:nvSpPr>
        <p:spPr bwMode="auto">
          <a:xfrm>
            <a:off x="76200" y="4953000"/>
            <a:ext cx="1138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>
                <a:latin typeface="Times New Roman" pitchFamily="18" charset="0"/>
              </a:rPr>
              <a:t>H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O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123" name="Rectangle 32"/>
          <p:cNvSpPr>
            <a:spLocks noChangeArrowheads="1"/>
          </p:cNvSpPr>
          <p:nvPr/>
        </p:nvSpPr>
        <p:spPr bwMode="auto">
          <a:xfrm>
            <a:off x="1143000" y="28956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="1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24" name="Rectangle 33"/>
          <p:cNvSpPr>
            <a:spLocks noChangeArrowheads="1"/>
          </p:cNvSpPr>
          <p:nvPr/>
        </p:nvSpPr>
        <p:spPr bwMode="auto">
          <a:xfrm>
            <a:off x="762000" y="28194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l-GR" sz="24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Rectangle 34"/>
          <p:cNvSpPr>
            <a:spLocks noChangeArrowheads="1"/>
          </p:cNvSpPr>
          <p:nvPr/>
        </p:nvSpPr>
        <p:spPr bwMode="auto">
          <a:xfrm>
            <a:off x="304800" y="3962400"/>
            <a:ext cx="78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l-GR" sz="16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Line 35"/>
          <p:cNvSpPr>
            <a:spLocks noChangeShapeType="1"/>
          </p:cNvSpPr>
          <p:nvPr/>
        </p:nvSpPr>
        <p:spPr bwMode="auto">
          <a:xfrm flipH="1">
            <a:off x="762000" y="3200400"/>
            <a:ext cx="131762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7" name="Line 36"/>
          <p:cNvSpPr>
            <a:spLocks noChangeShapeType="1"/>
          </p:cNvSpPr>
          <p:nvPr/>
        </p:nvSpPr>
        <p:spPr bwMode="auto">
          <a:xfrm>
            <a:off x="609600" y="4343400"/>
            <a:ext cx="0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8" name="Rectangle 37"/>
          <p:cNvSpPr>
            <a:spLocks noChangeArrowheads="1"/>
          </p:cNvSpPr>
          <p:nvPr/>
        </p:nvSpPr>
        <p:spPr bwMode="auto">
          <a:xfrm>
            <a:off x="603989" y="4419600"/>
            <a:ext cx="7359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IV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Rectangle 37"/>
          <p:cNvSpPr>
            <a:spLocks noChangeArrowheads="1"/>
          </p:cNvSpPr>
          <p:nvPr/>
        </p:nvSpPr>
        <p:spPr bwMode="auto">
          <a:xfrm>
            <a:off x="70589" y="3429000"/>
            <a:ext cx="7359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IV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5" name="Straight Connector 134"/>
          <p:cNvCxnSpPr>
            <a:stCxn id="119" idx="3"/>
            <a:endCxn id="119" idx="4"/>
          </p:cNvCxnSpPr>
          <p:nvPr/>
        </p:nvCxnSpPr>
        <p:spPr bwMode="auto">
          <a:xfrm>
            <a:off x="2413000" y="5105400"/>
            <a:ext cx="177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1"/>
          <p:cNvSpPr>
            <a:spLocks noChangeArrowheads="1"/>
          </p:cNvSpPr>
          <p:nvPr/>
        </p:nvSpPr>
        <p:spPr bwMode="auto">
          <a:xfrm>
            <a:off x="4191000" y="4800600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37" name="Oval 7"/>
          <p:cNvSpPr>
            <a:spLocks noChangeArrowheads="1"/>
          </p:cNvSpPr>
          <p:nvPr/>
        </p:nvSpPr>
        <p:spPr bwMode="auto">
          <a:xfrm>
            <a:off x="6684962" y="48006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8" name="Line 8"/>
          <p:cNvSpPr>
            <a:spLocks noChangeShapeType="1"/>
          </p:cNvSpPr>
          <p:nvPr/>
        </p:nvSpPr>
        <p:spPr bwMode="auto">
          <a:xfrm flipH="1">
            <a:off x="6553200" y="48006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39" name="Line 9"/>
          <p:cNvSpPr>
            <a:spLocks noChangeShapeType="1"/>
          </p:cNvSpPr>
          <p:nvPr/>
        </p:nvSpPr>
        <p:spPr bwMode="auto">
          <a:xfrm flipH="1">
            <a:off x="6532562" y="53721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40" name="Rectangle 10"/>
          <p:cNvSpPr>
            <a:spLocks noChangeArrowheads="1"/>
          </p:cNvSpPr>
          <p:nvPr/>
        </p:nvSpPr>
        <p:spPr bwMode="auto">
          <a:xfrm>
            <a:off x="5943600" y="46482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1" name="Rectangle 11"/>
          <p:cNvSpPr>
            <a:spLocks noChangeArrowheads="1"/>
          </p:cNvSpPr>
          <p:nvPr/>
        </p:nvSpPr>
        <p:spPr bwMode="auto">
          <a:xfrm>
            <a:off x="5694362" y="52197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42" name="48 - Έλλειψη"/>
          <p:cNvSpPr/>
          <p:nvPr/>
        </p:nvSpPr>
        <p:spPr bwMode="auto">
          <a:xfrm>
            <a:off x="6705600" y="3886200"/>
            <a:ext cx="762000" cy="51127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3" name="49 - TextBox"/>
          <p:cNvSpPr txBox="1"/>
          <p:nvPr/>
        </p:nvSpPr>
        <p:spPr>
          <a:xfrm>
            <a:off x="6781800" y="396240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AE1</a:t>
            </a:r>
            <a:endParaRPr lang="el-GR" sz="1600" dirty="0">
              <a:latin typeface="+mn-lt"/>
            </a:endParaRPr>
          </a:p>
        </p:txBody>
      </p:sp>
      <p:cxnSp>
        <p:nvCxnSpPr>
          <p:cNvPr id="144" name="50 - Ευθύγραμμο βέλος σύνδεσης"/>
          <p:cNvCxnSpPr/>
          <p:nvPr/>
        </p:nvCxnSpPr>
        <p:spPr bwMode="auto">
          <a:xfrm rot="10800000">
            <a:off x="6400800" y="3886201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5" name="51 - Ευθύγραμμο βέλος σύνδεσης"/>
          <p:cNvCxnSpPr/>
          <p:nvPr/>
        </p:nvCxnSpPr>
        <p:spPr bwMode="auto">
          <a:xfrm rot="10800000">
            <a:off x="6400800" y="4397478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46" name="Rectangle 11"/>
          <p:cNvSpPr>
            <a:spLocks noChangeArrowheads="1"/>
          </p:cNvSpPr>
          <p:nvPr/>
        </p:nvSpPr>
        <p:spPr bwMode="auto">
          <a:xfrm>
            <a:off x="5638800" y="4191001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47" name="Line 105"/>
          <p:cNvSpPr>
            <a:spLocks noChangeShapeType="1"/>
          </p:cNvSpPr>
          <p:nvPr/>
        </p:nvSpPr>
        <p:spPr bwMode="auto">
          <a:xfrm flipV="1">
            <a:off x="4876800" y="4419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Line 105"/>
          <p:cNvSpPr>
            <a:spLocks noChangeShapeType="1"/>
          </p:cNvSpPr>
          <p:nvPr/>
        </p:nvSpPr>
        <p:spPr bwMode="auto">
          <a:xfrm>
            <a:off x="4876800" y="5029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9" name="29 - Ευθύγραμμο βέλος σύνδεσης"/>
          <p:cNvCxnSpPr/>
          <p:nvPr/>
        </p:nvCxnSpPr>
        <p:spPr bwMode="auto">
          <a:xfrm>
            <a:off x="1600200" y="6267510"/>
            <a:ext cx="6096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0" name="Rectangle 20"/>
          <p:cNvSpPr>
            <a:spLocks noChangeArrowheads="1"/>
          </p:cNvSpPr>
          <p:nvPr/>
        </p:nvSpPr>
        <p:spPr bwMode="auto">
          <a:xfrm>
            <a:off x="7924800" y="37338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7086600" y="914400"/>
            <a:ext cx="1752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sz="1600" dirty="0" err="1">
                <a:latin typeface="Times New Roman" pitchFamily="18" charset="0"/>
                <a:cs typeface="Times New Roman" pitchFamily="18" charset="0"/>
              </a:rPr>
              <a:t>Περισωληναριακό</a:t>
            </a:r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 τριχοειδές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4343400" y="990600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α-εμβόλιμο κύτταρο</a:t>
            </a:r>
            <a:endParaRPr lang="el-GR" baseline="30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609600" y="9144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Αυλός σωληναρίου</a:t>
            </a:r>
            <a:endParaRPr lang="el-GR" sz="16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AutoShape 6"/>
          <p:cNvSpPr>
            <a:spLocks noChangeArrowheads="1"/>
          </p:cNvSpPr>
          <p:nvPr/>
        </p:nvSpPr>
        <p:spPr bwMode="auto">
          <a:xfrm>
            <a:off x="3048000" y="1828800"/>
            <a:ext cx="4322762" cy="483931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6324600" y="2594488"/>
            <a:ext cx="551754" cy="37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3Na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5" name="Rectangle 22"/>
          <p:cNvSpPr>
            <a:spLocks noChangeArrowheads="1"/>
          </p:cNvSpPr>
          <p:nvPr/>
        </p:nvSpPr>
        <p:spPr bwMode="auto">
          <a:xfrm>
            <a:off x="7848600" y="1949246"/>
            <a:ext cx="471604" cy="37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2K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6" name="Line 23"/>
          <p:cNvSpPr>
            <a:spLocks noChangeShapeType="1"/>
          </p:cNvSpPr>
          <p:nvPr/>
        </p:nvSpPr>
        <p:spPr bwMode="auto">
          <a:xfrm flipH="1">
            <a:off x="6770687" y="21336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sz="1600"/>
          </a:p>
        </p:txBody>
      </p:sp>
      <p:sp>
        <p:nvSpPr>
          <p:cNvPr id="47" name="Line 24"/>
          <p:cNvSpPr>
            <a:spLocks noChangeShapeType="1"/>
          </p:cNvSpPr>
          <p:nvPr/>
        </p:nvSpPr>
        <p:spPr bwMode="auto">
          <a:xfrm>
            <a:off x="6858000" y="2778842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 sz="1600"/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34200" y="2133600"/>
            <a:ext cx="722313" cy="6452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-K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9" name="48 - Έλλειψη"/>
          <p:cNvSpPr/>
          <p:nvPr/>
        </p:nvSpPr>
        <p:spPr bwMode="auto">
          <a:xfrm>
            <a:off x="7010400" y="3200400"/>
            <a:ext cx="762000" cy="511277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7086600" y="327660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+mn-lt"/>
              </a:rPr>
              <a:t>ΑΕ1</a:t>
            </a:r>
            <a:endParaRPr lang="el-GR" sz="1600" dirty="0">
              <a:latin typeface="+mn-lt"/>
            </a:endParaRPr>
          </a:p>
        </p:txBody>
      </p:sp>
      <p:cxnSp>
        <p:nvCxnSpPr>
          <p:cNvPr id="51" name="50 - Ευθύγραμμο βέλος σύνδεσης"/>
          <p:cNvCxnSpPr/>
          <p:nvPr/>
        </p:nvCxnSpPr>
        <p:spPr bwMode="auto">
          <a:xfrm rot="10800000">
            <a:off x="6705600" y="3200401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2" name="51 - Ευθύγραμμο βέλος σύνδεσης"/>
          <p:cNvCxnSpPr/>
          <p:nvPr/>
        </p:nvCxnSpPr>
        <p:spPr bwMode="auto">
          <a:xfrm rot="10800000">
            <a:off x="6705600" y="3711678"/>
            <a:ext cx="14478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4" name="Rectangle 11"/>
          <p:cNvSpPr>
            <a:spLocks noChangeArrowheads="1"/>
          </p:cNvSpPr>
          <p:nvPr/>
        </p:nvSpPr>
        <p:spPr bwMode="auto">
          <a:xfrm>
            <a:off x="5943600" y="3505201"/>
            <a:ext cx="729687" cy="40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55" name="54 - Ευθύγραμμο βέλος σύνδεσης"/>
          <p:cNvCxnSpPr/>
          <p:nvPr/>
        </p:nvCxnSpPr>
        <p:spPr bwMode="auto">
          <a:xfrm rot="10800000">
            <a:off x="2209800" y="44958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60 - Διάγραμμα ροής: Έξοδος σε μέσο άμεσης πρόσβασης"/>
          <p:cNvSpPr/>
          <p:nvPr/>
        </p:nvSpPr>
        <p:spPr bwMode="auto">
          <a:xfrm>
            <a:off x="2514600" y="4343400"/>
            <a:ext cx="1219200" cy="304800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 bwMode="auto">
          <a:xfrm>
            <a:off x="3352800" y="4495800"/>
            <a:ext cx="4064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85 - Ευθύγραμμο βέλος σύνδεσης"/>
          <p:cNvCxnSpPr/>
          <p:nvPr/>
        </p:nvCxnSpPr>
        <p:spPr bwMode="auto">
          <a:xfrm rot="10800000">
            <a:off x="6553200" y="5867400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7" name="86 - Διάγραμμα ροής: Έξοδος σε μέσο άμεσης πρόσβασης"/>
          <p:cNvSpPr/>
          <p:nvPr/>
        </p:nvSpPr>
        <p:spPr bwMode="auto">
          <a:xfrm rot="10800000">
            <a:off x="6705600" y="5714999"/>
            <a:ext cx="1447800" cy="304799"/>
          </a:xfrm>
          <a:prstGeom prst="flowChartMagneticDrum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87 - Ορθογώνιο"/>
          <p:cNvSpPr/>
          <p:nvPr/>
        </p:nvSpPr>
        <p:spPr>
          <a:xfrm>
            <a:off x="7239000" y="5715000"/>
            <a:ext cx="8659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+mn-lt"/>
              </a:rPr>
              <a:t>KCNK</a:t>
            </a:r>
            <a:r>
              <a:rPr lang="el-GR" sz="1600" dirty="0" smtClean="0">
                <a:latin typeface="+mn-lt"/>
              </a:rPr>
              <a:t>1</a:t>
            </a:r>
            <a:endParaRPr lang="el-GR" sz="1600" dirty="0">
              <a:latin typeface="+mn-lt"/>
            </a:endParaRPr>
          </a:p>
        </p:txBody>
      </p:sp>
      <p:cxnSp>
        <p:nvCxnSpPr>
          <p:cNvPr id="89" name="88 - Ευθεία γραμμή σύνδεσης"/>
          <p:cNvCxnSpPr>
            <a:stCxn id="87" idx="4"/>
            <a:endCxn id="87" idx="3"/>
          </p:cNvCxnSpPr>
          <p:nvPr/>
        </p:nvCxnSpPr>
        <p:spPr bwMode="auto">
          <a:xfrm rot="10800000" flipH="1">
            <a:off x="6705600" y="5867398"/>
            <a:ext cx="482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89 - Ευθύγραμμο βέλος σύνδεσης"/>
          <p:cNvCxnSpPr/>
          <p:nvPr/>
        </p:nvCxnSpPr>
        <p:spPr bwMode="auto">
          <a:xfrm rot="10800000">
            <a:off x="6629400" y="5165623"/>
            <a:ext cx="1905000" cy="1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1" name="90 - Διάγραμμα ροής: Έξοδος σε μέσο άμεσης πρόσβασης"/>
          <p:cNvSpPr/>
          <p:nvPr/>
        </p:nvSpPr>
        <p:spPr bwMode="auto">
          <a:xfrm rot="10800000">
            <a:off x="6781800" y="5029200"/>
            <a:ext cx="1447800" cy="276532"/>
          </a:xfrm>
          <a:prstGeom prst="flowChartMagneticDrum">
            <a:avLst/>
          </a:prstGeom>
          <a:solidFill>
            <a:schemeClr val="bg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92 - Ευθεία γραμμή σύνδεσης"/>
          <p:cNvCxnSpPr>
            <a:endCxn id="91" idx="3"/>
          </p:cNvCxnSpPr>
          <p:nvPr/>
        </p:nvCxnSpPr>
        <p:spPr bwMode="auto">
          <a:xfrm>
            <a:off x="6781800" y="5165623"/>
            <a:ext cx="482600" cy="18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Rectangle 20"/>
          <p:cNvSpPr>
            <a:spLocks noChangeArrowheads="1"/>
          </p:cNvSpPr>
          <p:nvPr/>
        </p:nvSpPr>
        <p:spPr bwMode="auto">
          <a:xfrm>
            <a:off x="6248400" y="4953000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5" name="Rectangle 22"/>
          <p:cNvSpPr>
            <a:spLocks noChangeArrowheads="1"/>
          </p:cNvSpPr>
          <p:nvPr/>
        </p:nvSpPr>
        <p:spPr bwMode="auto">
          <a:xfrm>
            <a:off x="6172200" y="5715000"/>
            <a:ext cx="381836" cy="37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4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1" name="100 - TextBox"/>
          <p:cNvSpPr txBox="1"/>
          <p:nvPr/>
        </p:nvSpPr>
        <p:spPr>
          <a:xfrm>
            <a:off x="2590800" y="4343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+mn-lt"/>
              </a:rPr>
              <a:t>Maxi</a:t>
            </a:r>
            <a:r>
              <a:rPr lang="el-GR" sz="120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K</a:t>
            </a:r>
            <a:endParaRPr lang="el-GR" sz="1200" dirty="0">
              <a:latin typeface="+mn-lt"/>
            </a:endParaRPr>
          </a:p>
        </p:txBody>
      </p:sp>
      <p:sp>
        <p:nvSpPr>
          <p:cNvPr id="102" name="Rectangle 21"/>
          <p:cNvSpPr>
            <a:spLocks noChangeAspect="1" noChangeArrowheads="1"/>
          </p:cNvSpPr>
          <p:nvPr/>
        </p:nvSpPr>
        <p:spPr bwMode="auto">
          <a:xfrm>
            <a:off x="2057400" y="38862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Κ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" name="Rectangle 22"/>
          <p:cNvSpPr>
            <a:spLocks noChangeAspect="1" noChangeArrowheads="1"/>
          </p:cNvSpPr>
          <p:nvPr/>
        </p:nvSpPr>
        <p:spPr bwMode="auto">
          <a:xfrm>
            <a:off x="3733800" y="32004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4" name="Line 23"/>
          <p:cNvSpPr>
            <a:spLocks noChangeAspect="1" noChangeShapeType="1"/>
          </p:cNvSpPr>
          <p:nvPr/>
        </p:nvSpPr>
        <p:spPr bwMode="auto">
          <a:xfrm flipH="1">
            <a:off x="2465388" y="33528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5" name="Oval 25"/>
          <p:cNvSpPr>
            <a:spLocks noChangeAspect="1" noChangeArrowheads="1"/>
          </p:cNvSpPr>
          <p:nvPr/>
        </p:nvSpPr>
        <p:spPr bwMode="auto">
          <a:xfrm>
            <a:off x="2590800" y="3352800"/>
            <a:ext cx="928689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</a:p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6" name="Line 23"/>
          <p:cNvSpPr>
            <a:spLocks noChangeAspect="1" noChangeShapeType="1"/>
          </p:cNvSpPr>
          <p:nvPr/>
        </p:nvSpPr>
        <p:spPr bwMode="auto">
          <a:xfrm flipH="1">
            <a:off x="2534076" y="40386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12" name="Text Box 8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l-G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Άπω </a:t>
            </a:r>
            <a:r>
              <a:rPr lang="el-GR" sz="36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νεφρώνας</a:t>
            </a:r>
            <a:endParaRPr lang="el-G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3" name="Rectangle 20"/>
          <p:cNvSpPr>
            <a:spLocks noChangeArrowheads="1"/>
          </p:cNvSpPr>
          <p:nvPr/>
        </p:nvSpPr>
        <p:spPr bwMode="auto">
          <a:xfrm>
            <a:off x="8153400" y="3048001"/>
            <a:ext cx="4235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-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5" name="Rectangle 22"/>
          <p:cNvSpPr>
            <a:spLocks noChangeAspect="1" noChangeArrowheads="1"/>
          </p:cNvSpPr>
          <p:nvPr/>
        </p:nvSpPr>
        <p:spPr bwMode="auto">
          <a:xfrm>
            <a:off x="3581400" y="2286000"/>
            <a:ext cx="490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l-GR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6" name="Line 23"/>
          <p:cNvSpPr>
            <a:spLocks noChangeAspect="1" noChangeShapeType="1"/>
          </p:cNvSpPr>
          <p:nvPr/>
        </p:nvSpPr>
        <p:spPr bwMode="auto">
          <a:xfrm flipH="1">
            <a:off x="2362200" y="2438400"/>
            <a:ext cx="116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7" name="Oval 25"/>
          <p:cNvSpPr>
            <a:spLocks noChangeAspect="1" noChangeArrowheads="1"/>
          </p:cNvSpPr>
          <p:nvPr/>
        </p:nvSpPr>
        <p:spPr bwMode="auto">
          <a:xfrm>
            <a:off x="2590800" y="2438400"/>
            <a:ext cx="928689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l-G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Η</a:t>
            </a:r>
            <a:r>
              <a:rPr lang="en-US" sz="14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</a:t>
            </a:r>
            <a:endParaRPr lang="en-US" sz="1400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ATP</a:t>
            </a:r>
            <a:r>
              <a:rPr lang="el-GR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άση</a:t>
            </a:r>
            <a:endParaRPr lang="el-GR" sz="14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304800" y="27432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l-GR" sz="1600" b="1" baseline="-25000" dirty="0">
              <a:latin typeface="Times New Roman" pitchFamily="18" charset="0"/>
            </a:endParaRPr>
          </a:p>
        </p:txBody>
      </p:sp>
      <p:sp>
        <p:nvSpPr>
          <p:cNvPr id="68" name="Rectangle 30"/>
          <p:cNvSpPr>
            <a:spLocks noChangeArrowheads="1"/>
          </p:cNvSpPr>
          <p:nvPr/>
        </p:nvSpPr>
        <p:spPr bwMode="auto">
          <a:xfrm>
            <a:off x="381000" y="4953000"/>
            <a:ext cx="1138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600" dirty="0">
                <a:latin typeface="Times New Roman" pitchFamily="18" charset="0"/>
              </a:rPr>
              <a:t>H</a:t>
            </a:r>
            <a:r>
              <a:rPr lang="en-US" sz="1600" baseline="-25000" dirty="0">
                <a:latin typeface="Times New Roman" pitchFamily="18" charset="0"/>
              </a:rPr>
              <a:t>2</a:t>
            </a:r>
            <a:r>
              <a:rPr lang="en-US" sz="1600" dirty="0">
                <a:latin typeface="Times New Roman" pitchFamily="18" charset="0"/>
              </a:rPr>
              <a:t>O</a:t>
            </a:r>
            <a:endParaRPr lang="el-GR" sz="1600" dirty="0">
              <a:latin typeface="Times New Roman" pitchFamily="18" charset="0"/>
            </a:endParaRP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1447800" y="27432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l-GR" sz="1600" b="1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="1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1066800" y="2667000"/>
            <a:ext cx="35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endParaRPr lang="el-GR" sz="2400" b="1" baseline="30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34"/>
          <p:cNvSpPr>
            <a:spLocks noChangeArrowheads="1"/>
          </p:cNvSpPr>
          <p:nvPr/>
        </p:nvSpPr>
        <p:spPr bwMode="auto">
          <a:xfrm>
            <a:off x="609600" y="3810000"/>
            <a:ext cx="78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="1" baseline="-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l-GR" sz="16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H="1">
            <a:off x="990600" y="3124200"/>
            <a:ext cx="131762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914399" y="4191000"/>
            <a:ext cx="45719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 bwMode="auto">
          <a:xfrm>
            <a:off x="1676400" y="5105400"/>
            <a:ext cx="2209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 Box 60"/>
          <p:cNvSpPr txBox="1">
            <a:spLocks noChangeArrowheads="1"/>
          </p:cNvSpPr>
          <p:nvPr/>
        </p:nvSpPr>
        <p:spPr bwMode="auto">
          <a:xfrm>
            <a:off x="4038600" y="4876800"/>
            <a:ext cx="1067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 +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l-G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Rectangle 96"/>
          <p:cNvSpPr>
            <a:spLocks noChangeArrowheads="1"/>
          </p:cNvSpPr>
          <p:nvPr/>
        </p:nvSpPr>
        <p:spPr bwMode="auto">
          <a:xfrm>
            <a:off x="4261590" y="5181600"/>
            <a:ext cx="6574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600" dirty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II</a:t>
            </a:r>
            <a:endParaRPr lang="el-GR" sz="16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 flipV="1">
            <a:off x="5029200" y="3810000"/>
            <a:ext cx="990600" cy="1219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70 - Διάγραμμα ροής: Έξοδος σε μέσο άμεσης πρόσβασης"/>
          <p:cNvSpPr/>
          <p:nvPr/>
        </p:nvSpPr>
        <p:spPr bwMode="auto">
          <a:xfrm>
            <a:off x="2743200" y="5029200"/>
            <a:ext cx="533400" cy="152400"/>
          </a:xfrm>
          <a:prstGeom prst="flowChartMagneticDrum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80" idx="3"/>
            <a:endCxn id="80" idx="4"/>
          </p:cNvCxnSpPr>
          <p:nvPr/>
        </p:nvCxnSpPr>
        <p:spPr bwMode="auto">
          <a:xfrm>
            <a:off x="3098800" y="5105400"/>
            <a:ext cx="177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Line 105"/>
          <p:cNvSpPr>
            <a:spLocks noChangeShapeType="1"/>
          </p:cNvSpPr>
          <p:nvPr/>
        </p:nvSpPr>
        <p:spPr bwMode="auto">
          <a:xfrm flipH="1" flipV="1">
            <a:off x="4038600" y="35052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Line 105"/>
          <p:cNvSpPr>
            <a:spLocks noChangeShapeType="1"/>
          </p:cNvSpPr>
          <p:nvPr/>
        </p:nvSpPr>
        <p:spPr bwMode="auto">
          <a:xfrm flipH="1" flipV="1">
            <a:off x="3962400" y="2514600"/>
            <a:ext cx="685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17"/>
          <p:cNvSpPr>
            <a:spLocks noChangeArrowheads="1"/>
          </p:cNvSpPr>
          <p:nvPr/>
        </p:nvSpPr>
        <p:spPr bwMode="auto">
          <a:xfrm>
            <a:off x="4572000" y="4267200"/>
            <a:ext cx="422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l-GR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96" name="Line 105"/>
          <p:cNvSpPr>
            <a:spLocks noChangeShapeType="1"/>
          </p:cNvSpPr>
          <p:nvPr/>
        </p:nvSpPr>
        <p:spPr bwMode="auto">
          <a:xfrm flipV="1">
            <a:off x="4572000" y="4572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Oval 7"/>
          <p:cNvSpPr>
            <a:spLocks noChangeArrowheads="1"/>
          </p:cNvSpPr>
          <p:nvPr/>
        </p:nvSpPr>
        <p:spPr bwMode="auto">
          <a:xfrm>
            <a:off x="7010400" y="4038600"/>
            <a:ext cx="874713" cy="579438"/>
          </a:xfrm>
          <a:prstGeom prst="ellipse">
            <a:avLst/>
          </a:prstGeom>
          <a:solidFill>
            <a:srgbClr val="808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NBC1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8" name="Line 8"/>
          <p:cNvSpPr>
            <a:spLocks noChangeShapeType="1"/>
          </p:cNvSpPr>
          <p:nvPr/>
        </p:nvSpPr>
        <p:spPr bwMode="auto">
          <a:xfrm flipH="1">
            <a:off x="6878638" y="40386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99" name="Line 9"/>
          <p:cNvSpPr>
            <a:spLocks noChangeShapeType="1"/>
          </p:cNvSpPr>
          <p:nvPr/>
        </p:nvSpPr>
        <p:spPr bwMode="auto">
          <a:xfrm flipH="1">
            <a:off x="6858000" y="4610100"/>
            <a:ext cx="1049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0" name="Rectangle 10"/>
          <p:cNvSpPr>
            <a:spLocks noChangeArrowheads="1"/>
          </p:cNvSpPr>
          <p:nvPr/>
        </p:nvSpPr>
        <p:spPr bwMode="auto">
          <a:xfrm>
            <a:off x="6269038" y="3886200"/>
            <a:ext cx="50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Na</a:t>
            </a:r>
            <a:r>
              <a:rPr lang="en-US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el-GR" sz="16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7" name="Rectangle 11"/>
          <p:cNvSpPr>
            <a:spLocks noChangeArrowheads="1"/>
          </p:cNvSpPr>
          <p:nvPr/>
        </p:nvSpPr>
        <p:spPr bwMode="auto">
          <a:xfrm>
            <a:off x="6019800" y="44577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3HCO</a:t>
            </a:r>
            <a:r>
              <a:rPr lang="el-GR" sz="1600" baseline="-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1600" baseline="30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 flipV="1">
            <a:off x="5105400" y="4648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 motion design templat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33CCCC"/>
      </a:accent1>
      <a:accent2>
        <a:srgbClr val="FFC000"/>
      </a:accent2>
      <a:accent3>
        <a:srgbClr val="AAAAAA"/>
      </a:accent3>
      <a:accent4>
        <a:srgbClr val="DADADA"/>
      </a:accent4>
      <a:accent5>
        <a:srgbClr val="ADE2E2"/>
      </a:accent5>
      <a:accent6>
        <a:srgbClr val="FFC000"/>
      </a:accent6>
      <a:hlink>
        <a:srgbClr val="FFC000"/>
      </a:hlink>
      <a:folHlink>
        <a:srgbClr val="1D92FD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 motion design template 1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AAAAAA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0000"/>
        </a:accent6>
        <a:hlink>
          <a:srgbClr val="FF0066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737373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4">
        <a:dk1>
          <a:srgbClr val="240157"/>
        </a:dk1>
        <a:lt1>
          <a:srgbClr val="FFFFFF"/>
        </a:lt1>
        <a:dk2>
          <a:srgbClr val="4601AB"/>
        </a:dk2>
        <a:lt2>
          <a:srgbClr val="FFCC00"/>
        </a:lt2>
        <a:accent1>
          <a:srgbClr val="33CCCC"/>
        </a:accent1>
        <a:accent2>
          <a:srgbClr val="FF00FF"/>
        </a:accent2>
        <a:accent3>
          <a:srgbClr val="B0AAD2"/>
        </a:accent3>
        <a:accent4>
          <a:srgbClr val="DADADA"/>
        </a:accent4>
        <a:accent5>
          <a:srgbClr val="ADE2E2"/>
        </a:accent5>
        <a:accent6>
          <a:srgbClr val="E700E7"/>
        </a:accent6>
        <a:hlink>
          <a:srgbClr val="6702FC"/>
        </a:hlink>
        <a:folHlink>
          <a:srgbClr val="1D92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5">
        <a:dk1>
          <a:srgbClr val="000000"/>
        </a:dk1>
        <a:lt1>
          <a:srgbClr val="FFFFFF"/>
        </a:lt1>
        <a:dk2>
          <a:srgbClr val="660033"/>
        </a:dk2>
        <a:lt2>
          <a:srgbClr val="FFCC00"/>
        </a:lt2>
        <a:accent1>
          <a:srgbClr val="CC9900"/>
        </a:accent1>
        <a:accent2>
          <a:srgbClr val="FF9900"/>
        </a:accent2>
        <a:accent3>
          <a:srgbClr val="B8AAAD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D60093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6">
        <a:dk1>
          <a:srgbClr val="000000"/>
        </a:dk1>
        <a:lt1>
          <a:srgbClr val="717BAD"/>
        </a:lt1>
        <a:dk2>
          <a:srgbClr val="FFFFFF"/>
        </a:dk2>
        <a:lt2>
          <a:srgbClr val="A9AABB"/>
        </a:lt2>
        <a:accent1>
          <a:srgbClr val="8BB6CB"/>
        </a:accent1>
        <a:accent2>
          <a:srgbClr val="DDDDDD"/>
        </a:accent2>
        <a:accent3>
          <a:srgbClr val="BBBFD3"/>
        </a:accent3>
        <a:accent4>
          <a:srgbClr val="000000"/>
        </a:accent4>
        <a:accent5>
          <a:srgbClr val="C4D7E2"/>
        </a:accent5>
        <a:accent6>
          <a:srgbClr val="C8C8C8"/>
        </a:accent6>
        <a:hlink>
          <a:srgbClr val="53628D"/>
        </a:hlink>
        <a:folHlink>
          <a:srgbClr val="989B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7">
        <a:dk1>
          <a:srgbClr val="003D50"/>
        </a:dk1>
        <a:lt1>
          <a:srgbClr val="FFFFFF"/>
        </a:lt1>
        <a:dk2>
          <a:srgbClr val="007D7A"/>
        </a:dk2>
        <a:lt2>
          <a:srgbClr val="FFCC66"/>
        </a:lt2>
        <a:accent1>
          <a:srgbClr val="33CCCC"/>
        </a:accent1>
        <a:accent2>
          <a:srgbClr val="00FFFF"/>
        </a:accent2>
        <a:accent3>
          <a:srgbClr val="AABFBE"/>
        </a:accent3>
        <a:accent4>
          <a:srgbClr val="DADADA"/>
        </a:accent4>
        <a:accent5>
          <a:srgbClr val="ADE2E2"/>
        </a:accent5>
        <a:accent6>
          <a:srgbClr val="00E7E7"/>
        </a:accent6>
        <a:hlink>
          <a:srgbClr val="02A3B4"/>
        </a:hlink>
        <a:folHlink>
          <a:srgbClr val="3CB1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 motion design template 8">
        <a:dk1>
          <a:srgbClr val="000000"/>
        </a:dk1>
        <a:lt1>
          <a:srgbClr val="FFFFFF"/>
        </a:lt1>
        <a:dk2>
          <a:srgbClr val="666699"/>
        </a:dk2>
        <a:lt2>
          <a:srgbClr val="F9EED3"/>
        </a:lt2>
        <a:accent1>
          <a:srgbClr val="FFFFCC"/>
        </a:accent1>
        <a:accent2>
          <a:srgbClr val="D195A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D8791"/>
        </a:accent6>
        <a:hlink>
          <a:srgbClr val="993366"/>
        </a:hlink>
        <a:folHlink>
          <a:srgbClr val="FFD7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 motion design template 9">
        <a:dk1>
          <a:srgbClr val="000000"/>
        </a:dk1>
        <a:lt1>
          <a:srgbClr val="FFFFFF"/>
        </a:lt1>
        <a:dk2>
          <a:srgbClr val="CC0099"/>
        </a:dk2>
        <a:lt2>
          <a:srgbClr val="FFFFFF"/>
        </a:lt2>
        <a:accent1>
          <a:srgbClr val="FFFFCC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B9B900"/>
        </a:accent6>
        <a:hlink>
          <a:srgbClr val="CCFF33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 motion design template</Template>
  <TotalTime>3860</TotalTime>
  <Words>1503</Words>
  <Application>Microsoft Office PowerPoint</Application>
  <PresentationFormat>Προβολή στην οθόνη (4:3)</PresentationFormat>
  <Paragraphs>527</Paragraphs>
  <Slides>38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In motion design template</vt:lpstr>
      <vt:lpstr>ΠΑΡΑΓΟΝΤΕΣ ΠΟΥ ΕΠΗΡΕΑΖΟΥΝ ΤΗΝ ΕΠΑΝΑΡΡΟΦΗΣΗ ΤΩΝ ΔΙΤΤΑΝΘΡΑΚΙΚΩΝ (ΣΕ ΝΕΦΡΟΥΣ ΚΑΙ ΕΝΤΕΡΟ)</vt:lpstr>
      <vt:lpstr>ΠΑΡΑΓΟΝΤΕΣ ΠΟΥ ΕΠΗΡΕΑΖΟΥΝ ΤΗΝ ΕΠΑΝΑΡΡΟΦΗΣΗ ΤΩΝ ΔΙΤΤΑΝΘΡΑΚΙΚΩΝ  (ΣΕ ΝΕΦΡΟΥΣ ΚΑΙ ΕΝΤΕΡΟ)</vt:lpstr>
      <vt:lpstr>Παρουσίαση του PowerPoint</vt:lpstr>
      <vt:lpstr>Επαναρρόφηση HCO3-</vt:lpstr>
      <vt:lpstr>Παρουσίαση του PowerPoint</vt:lpstr>
      <vt:lpstr>Εγγύς εσπειραμένο σωληνάριο</vt:lpstr>
      <vt:lpstr>Παρουσίαση του PowerPoint</vt:lpstr>
      <vt:lpstr>Παχύ ανιόν σκέλος της αγκύλης του Henle</vt:lpstr>
      <vt:lpstr>Άπω νεφρώνας</vt:lpstr>
      <vt:lpstr>Παράγοντες που επηρεάζουν την επαναρρόφηση των διττανθρακικών στο νεφρό</vt:lpstr>
      <vt:lpstr>Εξωκυττάριος όγκος υγρών</vt:lpstr>
      <vt:lpstr>Εξωκυττάριος όγκος υγρών</vt:lpstr>
      <vt:lpstr>Ροή του διηθήματος</vt:lpstr>
      <vt:lpstr>Αρτηριακό pH</vt:lpstr>
      <vt:lpstr>Εγγύς εσπειραμένο σωληνάριο</vt:lpstr>
      <vt:lpstr>Αρτηριακό pH</vt:lpstr>
      <vt:lpstr>Εγγύς εσπειραμένο σωληνάριο</vt:lpstr>
      <vt:lpstr>Ενδοκυττάριο pH</vt:lpstr>
      <vt:lpstr>Εγγύς εσπειραμένο σωληνάριο</vt:lpstr>
      <vt:lpstr>Εγγύς εσπειραμένο σωληνάριο</vt:lpstr>
      <vt:lpstr>PaCO2</vt:lpstr>
      <vt:lpstr>Η ενδοκυττάρια συγκέντρωση Κ+</vt:lpstr>
      <vt:lpstr>Εγγύς εσπειραμένο σωληνάριο</vt:lpstr>
      <vt:lpstr>Άπω νεφρώνας</vt:lpstr>
      <vt:lpstr>Μηχανισμοί</vt:lpstr>
      <vt:lpstr>Παρουσίαση του PowerPoint</vt:lpstr>
      <vt:lpstr>Παρουσίαση του PowerPoint</vt:lpstr>
      <vt:lpstr>Επαναρρόφηση HCO3- </vt:lpstr>
      <vt:lpstr>Επαναρρόφηση HCO3- </vt:lpstr>
      <vt:lpstr>Νήστιδα </vt:lpstr>
      <vt:lpstr>Παρουσίαση του PowerPoint</vt:lpstr>
      <vt:lpstr>Το pH του εντερικού αυλού</vt:lpstr>
      <vt:lpstr>Το pH του εντερικού αυλού</vt:lpstr>
      <vt:lpstr>Επαναρρόφηση HCO3- </vt:lpstr>
      <vt:lpstr>Μηχανισμοί </vt:lpstr>
      <vt:lpstr>Συμπερασματικά στο νεφρό</vt:lpstr>
      <vt:lpstr>Συμπερασματικά στο έντερο</vt:lpstr>
      <vt:lpstr>ΕΥΧΑΡΙΣΤΩ</vt:lpstr>
    </vt:vector>
  </TitlesOfParts>
  <Manager/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george</dc:creator>
  <cp:keywords/>
  <dc:description/>
  <cp:lastModifiedBy>skn</cp:lastModifiedBy>
  <cp:revision>154</cp:revision>
  <cp:lastPrinted>1601-01-01T00:00:00Z</cp:lastPrinted>
  <dcterms:created xsi:type="dcterms:W3CDTF">2006-10-21T23:18:40Z</dcterms:created>
  <dcterms:modified xsi:type="dcterms:W3CDTF">2015-09-27T16:40:51Z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TC010690291033</vt:lpwstr>
  </property>
</Properties>
</file>